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6" r:id="rId3"/>
    <p:sldId id="258" r:id="rId4"/>
    <p:sldId id="267" r:id="rId5"/>
    <p:sldId id="268" r:id="rId6"/>
    <p:sldId id="269" r:id="rId7"/>
    <p:sldId id="285" r:id="rId8"/>
    <p:sldId id="288" r:id="rId9"/>
    <p:sldId id="270" r:id="rId10"/>
    <p:sldId id="272" r:id="rId11"/>
    <p:sldId id="274" r:id="rId12"/>
    <p:sldId id="275" r:id="rId13"/>
    <p:sldId id="278" r:id="rId14"/>
    <p:sldId id="286" r:id="rId15"/>
    <p:sldId id="287" r:id="rId16"/>
    <p:sldId id="273" r:id="rId17"/>
    <p:sldId id="279" r:id="rId18"/>
    <p:sldId id="284" r:id="rId19"/>
    <p:sldId id="271" r:id="rId20"/>
    <p:sldId id="289" r:id="rId21"/>
    <p:sldId id="290" r:id="rId22"/>
    <p:sldId id="291" r:id="rId23"/>
    <p:sldId id="293" r:id="rId24"/>
    <p:sldId id="294" r:id="rId25"/>
    <p:sldId id="295" r:id="rId26"/>
    <p:sldId id="296" r:id="rId27"/>
    <p:sldId id="257"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689"/>
    <a:srgbClr val="F68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103" autoAdjust="0"/>
  </p:normalViewPr>
  <p:slideViewPr>
    <p:cSldViewPr snapToGrid="0">
      <p:cViewPr varScale="1">
        <p:scale>
          <a:sx n="83" d="100"/>
          <a:sy n="83" d="100"/>
        </p:scale>
        <p:origin x="682"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AF1CD-F57A-4BBB-A27D-879F72270916}" type="datetimeFigureOut">
              <a:rPr lang="en-IN" smtClean="0"/>
              <a:t>01-10-2022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0062F-78C4-4D95-811D-05499E50416A}" type="slidenum">
              <a:rPr lang="en-IN" smtClean="0"/>
              <a:t>‹#›</a:t>
            </a:fld>
            <a:endParaRPr lang="en-IN"/>
          </a:p>
        </p:txBody>
      </p:sp>
    </p:spTree>
    <p:extLst>
      <p:ext uri="{BB962C8B-B14F-4D97-AF65-F5344CB8AC3E}">
        <p14:creationId xmlns:p14="http://schemas.microsoft.com/office/powerpoint/2010/main" val="2548975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 </a:t>
            </a:r>
            <a:r>
              <a:rPr lang="en-IN" dirty="0" err="1"/>
              <a:t>optocouple</a:t>
            </a:r>
            <a:r>
              <a:rPr lang="en-IN" dirty="0"/>
              <a:t> is a semiconductor device, where the LED drives the photodiode. That is the LED is the working force behind the device. You will understand how it works in few mins. Have this question in the back of your head.</a:t>
            </a:r>
          </a:p>
        </p:txBody>
      </p:sp>
      <p:sp>
        <p:nvSpPr>
          <p:cNvPr id="4" name="Slide Number Placeholder 3"/>
          <p:cNvSpPr>
            <a:spLocks noGrp="1"/>
          </p:cNvSpPr>
          <p:nvPr>
            <p:ph type="sldNum" sz="quarter" idx="5"/>
          </p:nvPr>
        </p:nvSpPr>
        <p:spPr/>
        <p:txBody>
          <a:bodyPr/>
          <a:lstStyle/>
          <a:p>
            <a:fld id="{64D0062F-78C4-4D95-811D-05499E50416A}" type="slidenum">
              <a:rPr lang="en-IN" smtClean="0"/>
              <a:t>3</a:t>
            </a:fld>
            <a:endParaRPr lang="en-IN"/>
          </a:p>
        </p:txBody>
      </p:sp>
    </p:spTree>
    <p:extLst>
      <p:ext uri="{BB962C8B-B14F-4D97-AF65-F5344CB8AC3E}">
        <p14:creationId xmlns:p14="http://schemas.microsoft.com/office/powerpoint/2010/main" val="342853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Mention the wavelength range of IR region.	</a:t>
            </a:r>
          </a:p>
        </p:txBody>
      </p:sp>
      <p:sp>
        <p:nvSpPr>
          <p:cNvPr id="4" name="Slide Number Placeholder 3"/>
          <p:cNvSpPr>
            <a:spLocks noGrp="1"/>
          </p:cNvSpPr>
          <p:nvPr>
            <p:ph type="sldNum" sz="quarter" idx="5"/>
          </p:nvPr>
        </p:nvSpPr>
        <p:spPr/>
        <p:txBody>
          <a:bodyPr/>
          <a:lstStyle/>
          <a:p>
            <a:fld id="{64D0062F-78C4-4D95-811D-05499E50416A}" type="slidenum">
              <a:rPr lang="en-IN" smtClean="0"/>
              <a:t>4</a:t>
            </a:fld>
            <a:endParaRPr lang="en-IN"/>
          </a:p>
        </p:txBody>
      </p:sp>
    </p:spTree>
    <p:extLst>
      <p:ext uri="{BB962C8B-B14F-4D97-AF65-F5344CB8AC3E}">
        <p14:creationId xmlns:p14="http://schemas.microsoft.com/office/powerpoint/2010/main" val="338386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0.78 to 3 micro meters is near IR, 3 – 50 micro meters is mid IR and 50 – 1000 </a:t>
            </a:r>
            <a:r>
              <a:rPr lang="en-IN" dirty="0" err="1"/>
              <a:t>micrometers</a:t>
            </a:r>
            <a:r>
              <a:rPr lang="en-IN" dirty="0"/>
              <a:t> is far </a:t>
            </a:r>
            <a:r>
              <a:rPr lang="en-IN" dirty="0" err="1"/>
              <a:t>ir.</a:t>
            </a:r>
            <a:endParaRPr lang="en-IN" dirty="0"/>
          </a:p>
        </p:txBody>
      </p:sp>
      <p:sp>
        <p:nvSpPr>
          <p:cNvPr id="4" name="Slide Number Placeholder 3"/>
          <p:cNvSpPr>
            <a:spLocks noGrp="1"/>
          </p:cNvSpPr>
          <p:nvPr>
            <p:ph type="sldNum" sz="quarter" idx="5"/>
          </p:nvPr>
        </p:nvSpPr>
        <p:spPr/>
        <p:txBody>
          <a:bodyPr/>
          <a:lstStyle/>
          <a:p>
            <a:fld id="{64D0062F-78C4-4D95-811D-05499E50416A}" type="slidenum">
              <a:rPr lang="en-IN" smtClean="0"/>
              <a:t>5</a:t>
            </a:fld>
            <a:endParaRPr lang="en-IN"/>
          </a:p>
        </p:txBody>
      </p:sp>
    </p:spTree>
    <p:extLst>
      <p:ext uri="{BB962C8B-B14F-4D97-AF65-F5344CB8AC3E}">
        <p14:creationId xmlns:p14="http://schemas.microsoft.com/office/powerpoint/2010/main" val="10347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photodiode is basically a </a:t>
            </a:r>
            <a:r>
              <a:rPr lang="en-IN" dirty="0" err="1"/>
              <a:t>pn</a:t>
            </a:r>
            <a:r>
              <a:rPr lang="en-IN" dirty="0"/>
              <a:t> junction diode, When light falls on the photodiode the charge carriers in the diode increases hence the width of the depletion layer also increases. </a:t>
            </a:r>
          </a:p>
        </p:txBody>
      </p:sp>
      <p:sp>
        <p:nvSpPr>
          <p:cNvPr id="4" name="Slide Number Placeholder 3"/>
          <p:cNvSpPr>
            <a:spLocks noGrp="1"/>
          </p:cNvSpPr>
          <p:nvPr>
            <p:ph type="sldNum" sz="quarter" idx="5"/>
          </p:nvPr>
        </p:nvSpPr>
        <p:spPr/>
        <p:txBody>
          <a:bodyPr/>
          <a:lstStyle/>
          <a:p>
            <a:fld id="{64D0062F-78C4-4D95-811D-05499E50416A}" type="slidenum">
              <a:rPr lang="en-IN" smtClean="0"/>
              <a:t>7</a:t>
            </a:fld>
            <a:endParaRPr lang="en-IN"/>
          </a:p>
        </p:txBody>
      </p:sp>
    </p:spTree>
    <p:extLst>
      <p:ext uri="{BB962C8B-B14F-4D97-AF65-F5344CB8AC3E}">
        <p14:creationId xmlns:p14="http://schemas.microsoft.com/office/powerpoint/2010/main" val="361350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Summer black </a:t>
            </a:r>
            <a:r>
              <a:rPr lang="en-IN" dirty="0" err="1"/>
              <a:t>clothers</a:t>
            </a:r>
            <a:r>
              <a:rPr lang="en-IN" dirty="0"/>
              <a:t> analogy</a:t>
            </a:r>
          </a:p>
        </p:txBody>
      </p:sp>
      <p:sp>
        <p:nvSpPr>
          <p:cNvPr id="4" name="Slide Number Placeholder 3"/>
          <p:cNvSpPr>
            <a:spLocks noGrp="1"/>
          </p:cNvSpPr>
          <p:nvPr>
            <p:ph type="sldNum" sz="quarter" idx="5"/>
          </p:nvPr>
        </p:nvSpPr>
        <p:spPr/>
        <p:txBody>
          <a:bodyPr/>
          <a:lstStyle/>
          <a:p>
            <a:fld id="{64D0062F-78C4-4D95-811D-05499E50416A}" type="slidenum">
              <a:rPr lang="en-IN" smtClean="0"/>
              <a:t>8</a:t>
            </a:fld>
            <a:endParaRPr lang="en-IN"/>
          </a:p>
        </p:txBody>
      </p:sp>
    </p:spTree>
    <p:extLst>
      <p:ext uri="{BB962C8B-B14F-4D97-AF65-F5344CB8AC3E}">
        <p14:creationId xmlns:p14="http://schemas.microsoft.com/office/powerpoint/2010/main" val="393242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IC ? Why the IC ? LM393 IC INFO</a:t>
            </a:r>
          </a:p>
          <a:p>
            <a:endParaRPr lang="en-IN" dirty="0"/>
          </a:p>
          <a:p>
            <a:r>
              <a:rPr lang="en-IN" dirty="0"/>
              <a:t>What is an IC ? An IC stands for integrated circuit, an integrated circuit is made up of a combination of diodes, transistors and </a:t>
            </a:r>
            <a:r>
              <a:rPr lang="en-IN" dirty="0" err="1"/>
              <a:t>micoprocessors</a:t>
            </a:r>
            <a:r>
              <a:rPr lang="en-IN" dirty="0"/>
              <a:t>. When all these components are put on a silicon wafer we call it an IC chip. The IC chip that is present on the module is called lm393 IC</a:t>
            </a:r>
          </a:p>
        </p:txBody>
      </p:sp>
      <p:sp>
        <p:nvSpPr>
          <p:cNvPr id="4" name="Slide Number Placeholder 3"/>
          <p:cNvSpPr>
            <a:spLocks noGrp="1"/>
          </p:cNvSpPr>
          <p:nvPr>
            <p:ph type="sldNum" sz="quarter" idx="5"/>
          </p:nvPr>
        </p:nvSpPr>
        <p:spPr/>
        <p:txBody>
          <a:bodyPr/>
          <a:lstStyle/>
          <a:p>
            <a:fld id="{64D0062F-78C4-4D95-811D-05499E50416A}" type="slidenum">
              <a:rPr lang="en-IN" smtClean="0"/>
              <a:t>10</a:t>
            </a:fld>
            <a:endParaRPr lang="en-IN"/>
          </a:p>
        </p:txBody>
      </p:sp>
    </p:spTree>
    <p:extLst>
      <p:ext uri="{BB962C8B-B14F-4D97-AF65-F5344CB8AC3E}">
        <p14:creationId xmlns:p14="http://schemas.microsoft.com/office/powerpoint/2010/main" val="39383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void setup and void loop.</a:t>
            </a:r>
          </a:p>
        </p:txBody>
      </p:sp>
      <p:sp>
        <p:nvSpPr>
          <p:cNvPr id="4" name="Slide Number Placeholder 3"/>
          <p:cNvSpPr>
            <a:spLocks noGrp="1"/>
          </p:cNvSpPr>
          <p:nvPr>
            <p:ph type="sldNum" sz="quarter" idx="5"/>
          </p:nvPr>
        </p:nvSpPr>
        <p:spPr/>
        <p:txBody>
          <a:bodyPr/>
          <a:lstStyle/>
          <a:p>
            <a:fld id="{64D0062F-78C4-4D95-811D-05499E50416A}" type="slidenum">
              <a:rPr lang="en-IN" smtClean="0"/>
              <a:t>17</a:t>
            </a:fld>
            <a:endParaRPr lang="en-IN"/>
          </a:p>
        </p:txBody>
      </p:sp>
    </p:spTree>
    <p:extLst>
      <p:ext uri="{BB962C8B-B14F-4D97-AF65-F5344CB8AC3E}">
        <p14:creationId xmlns:p14="http://schemas.microsoft.com/office/powerpoint/2010/main" val="1553691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#define IRS 9</a:t>
            </a:r>
          </a:p>
          <a:p>
            <a:r>
              <a:rPr lang="en-IN" dirty="0"/>
              <a:t># define LED 11</a:t>
            </a:r>
          </a:p>
          <a:p>
            <a:endParaRPr lang="en-IN" dirty="0"/>
          </a:p>
          <a:p>
            <a:r>
              <a:rPr lang="en-IN" dirty="0"/>
              <a:t>Explain this.</a:t>
            </a:r>
          </a:p>
          <a:p>
            <a:endParaRPr lang="en-IN" dirty="0"/>
          </a:p>
          <a:p>
            <a:r>
              <a:rPr lang="en-IN" dirty="0"/>
              <a:t>memory</a:t>
            </a:r>
          </a:p>
        </p:txBody>
      </p:sp>
      <p:sp>
        <p:nvSpPr>
          <p:cNvPr id="4" name="Slide Number Placeholder 3"/>
          <p:cNvSpPr>
            <a:spLocks noGrp="1"/>
          </p:cNvSpPr>
          <p:nvPr>
            <p:ph type="sldNum" sz="quarter" idx="5"/>
          </p:nvPr>
        </p:nvSpPr>
        <p:spPr/>
        <p:txBody>
          <a:bodyPr/>
          <a:lstStyle/>
          <a:p>
            <a:fld id="{64D0062F-78C4-4D95-811D-05499E50416A}" type="slidenum">
              <a:rPr lang="en-IN" smtClean="0"/>
              <a:t>18</a:t>
            </a:fld>
            <a:endParaRPr lang="en-IN"/>
          </a:p>
        </p:txBody>
      </p:sp>
    </p:spTree>
    <p:extLst>
      <p:ext uri="{BB962C8B-B14F-4D97-AF65-F5344CB8AC3E}">
        <p14:creationId xmlns:p14="http://schemas.microsoft.com/office/powerpoint/2010/main" val="240867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Make the legend for where each pin is getting connected to. On the board to the module. </a:t>
            </a:r>
          </a:p>
        </p:txBody>
      </p:sp>
      <p:sp>
        <p:nvSpPr>
          <p:cNvPr id="4" name="Slide Number Placeholder 3"/>
          <p:cNvSpPr>
            <a:spLocks noGrp="1"/>
          </p:cNvSpPr>
          <p:nvPr>
            <p:ph type="sldNum" sz="quarter" idx="5"/>
          </p:nvPr>
        </p:nvSpPr>
        <p:spPr/>
        <p:txBody>
          <a:bodyPr/>
          <a:lstStyle/>
          <a:p>
            <a:fld id="{64D0062F-78C4-4D95-811D-05499E50416A}" type="slidenum">
              <a:rPr lang="en-IN" smtClean="0"/>
              <a:t>19</a:t>
            </a:fld>
            <a:endParaRPr lang="en-IN"/>
          </a:p>
        </p:txBody>
      </p:sp>
    </p:spTree>
    <p:extLst>
      <p:ext uri="{BB962C8B-B14F-4D97-AF65-F5344CB8AC3E}">
        <p14:creationId xmlns:p14="http://schemas.microsoft.com/office/powerpoint/2010/main" val="3421592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C9DC-5CF2-B221-181A-FF44887F29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1C948A-507A-288C-0FE7-1D65C4510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685B5F-B83A-43A0-6FD2-812FEFE4A7E8}"/>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62833E35-4C52-0116-0185-344B3CBE6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B439C7-249E-DFE8-249B-E503CFD16EE0}"/>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273919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671B-5EC5-9588-44A5-E670409DA3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E1F160-BFCF-C9E9-7DAD-554FAF82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F05E60-51DB-4B5A-E348-9C97ADA720DD}"/>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88E4FBB6-FCB4-1BCE-C631-8BD58618A0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D266E1-8167-22E4-DCAC-C94B3A78605A}"/>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348607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5D4CF-306D-B221-D467-52F8AACD3B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2DC1D7-B1CC-2C9F-8C20-9E99CD999B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224C2F-97EC-BA9E-E80D-300A0109036E}"/>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84A24295-3901-349F-9FB6-F796618FB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B9BF1-3216-654C-7131-DB52A46A2CE2}"/>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15025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ED9A-9A6D-3160-F47C-D5969587AF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D3109C-0A22-4760-53E0-E71815F3C0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A79225-1D37-7644-02BE-2816EE2EF382}"/>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E026E606-88EE-3621-F3B4-451095A58F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75364-9E2A-6110-6119-9FF1FC39B612}"/>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15605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6FB7-4036-43AB-DD2C-DEE49B5869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864AC3-46F6-71D4-9E7E-C6BF167805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DE44F-6AA0-D84F-D00A-97E752FE5BA6}"/>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2EA652B5-E1ED-D147-DFFF-FCEAD8280E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29FE24-3486-C61B-F5A1-5FB97CEB015C}"/>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40322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BA4D-5845-C77C-DBC2-97DD5C7476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16AE20-7C4C-9C49-729B-514D6C620D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2DB106-D3E3-91A6-B9AC-6AC5EC6819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15C3C6-C7F5-C0EC-7B5D-825F0E5AD952}"/>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6" name="Footer Placeholder 5">
            <a:extLst>
              <a:ext uri="{FF2B5EF4-FFF2-40B4-BE49-F238E27FC236}">
                <a16:creationId xmlns:a16="http://schemas.microsoft.com/office/drawing/2014/main" id="{00ADC9C5-2FF3-EDE7-56E1-4C161CCDBB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97A9EF-668F-990B-DB7D-38D94831EE0C}"/>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85846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FC34-5797-5BFB-93F3-35A236BAAF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358758-8C8A-A277-E9D5-3880F45F7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2FEE84-AB27-BBAC-AB7F-C5AB833901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B001C7-3AC5-D02A-8EF9-410142D043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4D603F-B7B7-5802-60E9-ADE6411779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D572B7-27D5-34EA-B750-3A4E3749DEFE}"/>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8" name="Footer Placeholder 7">
            <a:extLst>
              <a:ext uri="{FF2B5EF4-FFF2-40B4-BE49-F238E27FC236}">
                <a16:creationId xmlns:a16="http://schemas.microsoft.com/office/drawing/2014/main" id="{F2248E59-63B3-8083-8A1A-A8F137777B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20FF88-07AD-4599-D605-92B34C8ABE07}"/>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66557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3213-D188-00EA-17CF-5C2E353E50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142109-ABC3-D964-D5BA-BD5A051E89E1}"/>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4" name="Footer Placeholder 3">
            <a:extLst>
              <a:ext uri="{FF2B5EF4-FFF2-40B4-BE49-F238E27FC236}">
                <a16:creationId xmlns:a16="http://schemas.microsoft.com/office/drawing/2014/main" id="{5FAA2C80-1808-578B-588B-F5E33C1590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CA9B07-4855-C637-E5CB-062E64A409D0}"/>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371664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647391-7640-643A-9C10-9684FE75EDF3}"/>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3" name="Footer Placeholder 2">
            <a:extLst>
              <a:ext uri="{FF2B5EF4-FFF2-40B4-BE49-F238E27FC236}">
                <a16:creationId xmlns:a16="http://schemas.microsoft.com/office/drawing/2014/main" id="{0EDA61A6-6A95-96C2-C246-F783A74BFD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89A77E-89BA-5813-3491-669FF6E2894D}"/>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230313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555-9566-A4B7-23C1-4205AF0EC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98FC4F-C27D-D37A-7661-5EA0167D4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2AFEED-09D8-5209-F85A-B1B13EFAD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C5900-89B8-5FAC-D22F-05E05926A905}"/>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6" name="Footer Placeholder 5">
            <a:extLst>
              <a:ext uri="{FF2B5EF4-FFF2-40B4-BE49-F238E27FC236}">
                <a16:creationId xmlns:a16="http://schemas.microsoft.com/office/drawing/2014/main" id="{1BF45599-4BB0-BA31-1A58-8445FFBF4A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A8C1C7-BCCC-205B-815C-832470CD4ED1}"/>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160839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F7DC-57D4-A0AB-5BD6-8DD2D19F5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D32FA6-68A2-EC19-7C25-DA7873F43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0C422C-A7AB-D181-254E-642B1BFC3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F0C-BB13-8D7C-5F78-D31537863D0C}"/>
              </a:ext>
            </a:extLst>
          </p:cNvPr>
          <p:cNvSpPr>
            <a:spLocks noGrp="1"/>
          </p:cNvSpPr>
          <p:nvPr>
            <p:ph type="dt" sz="half" idx="10"/>
          </p:nvPr>
        </p:nvSpPr>
        <p:spPr/>
        <p:txBody>
          <a:bodyPr/>
          <a:lstStyle/>
          <a:p>
            <a:fld id="{789616D5-57BB-4DB0-892B-6CE33CD4D8C3}" type="datetimeFigureOut">
              <a:rPr lang="en-IN" smtClean="0"/>
              <a:t>01-10-2022</a:t>
            </a:fld>
            <a:endParaRPr lang="en-IN"/>
          </a:p>
        </p:txBody>
      </p:sp>
      <p:sp>
        <p:nvSpPr>
          <p:cNvPr id="6" name="Footer Placeholder 5">
            <a:extLst>
              <a:ext uri="{FF2B5EF4-FFF2-40B4-BE49-F238E27FC236}">
                <a16:creationId xmlns:a16="http://schemas.microsoft.com/office/drawing/2014/main" id="{A45275F3-EE54-E876-FA81-B5006B4068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081F86-65DF-1D84-6738-2EFDEA340865}"/>
              </a:ext>
            </a:extLst>
          </p:cNvPr>
          <p:cNvSpPr>
            <a:spLocks noGrp="1"/>
          </p:cNvSpPr>
          <p:nvPr>
            <p:ph type="sldNum" sz="quarter" idx="12"/>
          </p:nvPr>
        </p:nvSpPr>
        <p:spPr/>
        <p:txBody>
          <a:bodyPr/>
          <a:lstStyle/>
          <a:p>
            <a:fld id="{EAFE893B-3563-42F0-B7BE-E0A8285E6D20}" type="slidenum">
              <a:rPr lang="en-IN" smtClean="0"/>
              <a:t>‹#›</a:t>
            </a:fld>
            <a:endParaRPr lang="en-IN"/>
          </a:p>
        </p:txBody>
      </p:sp>
    </p:spTree>
    <p:extLst>
      <p:ext uri="{BB962C8B-B14F-4D97-AF65-F5344CB8AC3E}">
        <p14:creationId xmlns:p14="http://schemas.microsoft.com/office/powerpoint/2010/main" val="616760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CFD66F-A200-0AA1-B94A-0D1166C1E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39E171-FB62-EAF7-C441-36BCBAA5E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32F81B-7C61-A5C0-E625-09EDAD23D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616D5-57BB-4DB0-892B-6CE33CD4D8C3}" type="datetimeFigureOut">
              <a:rPr lang="en-IN" smtClean="0"/>
              <a:t>01-10-2022</a:t>
            </a:fld>
            <a:endParaRPr lang="en-IN"/>
          </a:p>
        </p:txBody>
      </p:sp>
      <p:sp>
        <p:nvSpPr>
          <p:cNvPr id="5" name="Footer Placeholder 4">
            <a:extLst>
              <a:ext uri="{FF2B5EF4-FFF2-40B4-BE49-F238E27FC236}">
                <a16:creationId xmlns:a16="http://schemas.microsoft.com/office/drawing/2014/main" id="{81F60C8C-B0B9-9011-F3C9-E2F0349B4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B4F5AB-D94F-D21A-D399-3A1072C8D9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FE893B-3563-42F0-B7BE-E0A8285E6D20}" type="slidenum">
              <a:rPr lang="en-IN" smtClean="0"/>
              <a:t>‹#›</a:t>
            </a:fld>
            <a:endParaRPr lang="en-IN"/>
          </a:p>
        </p:txBody>
      </p:sp>
    </p:spTree>
    <p:extLst>
      <p:ext uri="{BB962C8B-B14F-4D97-AF65-F5344CB8AC3E}">
        <p14:creationId xmlns:p14="http://schemas.microsoft.com/office/powerpoint/2010/main" val="377521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A413-8073-E41A-C4CD-377652BFFEA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1637428-44B9-4639-6466-3C875C2E177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172E627-F008-1CE9-FC24-A356A8DAC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0831E2C-B559-9DBA-753D-42D64E21DA42}"/>
              </a:ext>
            </a:extLst>
          </p:cNvPr>
          <p:cNvSpPr txBox="1"/>
          <p:nvPr/>
        </p:nvSpPr>
        <p:spPr>
          <a:xfrm>
            <a:off x="4830618" y="2318327"/>
            <a:ext cx="45719" cy="3139321"/>
          </a:xfrm>
          <a:prstGeom prst="rect">
            <a:avLst/>
          </a:prstGeom>
          <a:noFill/>
        </p:spPr>
        <p:txBody>
          <a:bodyPr wrap="square" rtlCol="0">
            <a:spAutoFit/>
          </a:bodyPr>
          <a:lstStyle/>
          <a:p>
            <a:r>
              <a:rPr lang="en-US" dirty="0"/>
              <a:t>SENSORED 6.0</a:t>
            </a:r>
            <a:endParaRPr lang="en-IN" dirty="0"/>
          </a:p>
        </p:txBody>
      </p:sp>
      <p:sp>
        <p:nvSpPr>
          <p:cNvPr id="8" name="TextBox 7">
            <a:extLst>
              <a:ext uri="{FF2B5EF4-FFF2-40B4-BE49-F238E27FC236}">
                <a16:creationId xmlns:a16="http://schemas.microsoft.com/office/drawing/2014/main" id="{2A672C74-E719-C2A2-0B0F-7F2C30E10904}"/>
              </a:ext>
            </a:extLst>
          </p:cNvPr>
          <p:cNvSpPr txBox="1"/>
          <p:nvPr/>
        </p:nvSpPr>
        <p:spPr>
          <a:xfrm flipH="1">
            <a:off x="4028113" y="4903857"/>
            <a:ext cx="4135771" cy="707886"/>
          </a:xfrm>
          <a:prstGeom prst="rect">
            <a:avLst/>
          </a:prstGeom>
          <a:noFill/>
        </p:spPr>
        <p:txBody>
          <a:bodyPr wrap="square" rtlCol="0">
            <a:spAutoFit/>
          </a:bodyPr>
          <a:lstStyle/>
          <a:p>
            <a:pPr algn="ctr"/>
            <a:r>
              <a:rPr lang="en-US" sz="4000" dirty="0">
                <a:solidFill>
                  <a:srgbClr val="DCB689"/>
                </a:solidFill>
                <a:latin typeface="Poppins ExtraBold" pitchFamily="2" charset="0"/>
                <a:cs typeface="Poppins ExtraBold" pitchFamily="2" charset="0"/>
              </a:rPr>
              <a:t>IR SENSOR</a:t>
            </a:r>
            <a:endParaRPr lang="en-IN" sz="4000" dirty="0">
              <a:solidFill>
                <a:srgbClr val="DCB689"/>
              </a:solidFill>
              <a:latin typeface="Poppins ExtraBold" pitchFamily="2" charset="0"/>
              <a:cs typeface="Poppins ExtraBold" pitchFamily="2" charset="0"/>
            </a:endParaRPr>
          </a:p>
        </p:txBody>
      </p:sp>
      <p:pic>
        <p:nvPicPr>
          <p:cNvPr id="9" name="Picture 8">
            <a:extLst>
              <a:ext uri="{FF2B5EF4-FFF2-40B4-BE49-F238E27FC236}">
                <a16:creationId xmlns:a16="http://schemas.microsoft.com/office/drawing/2014/main" id="{ABE32EC5-6EED-D3AC-77BE-CEBE2B3C4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649" y="1857593"/>
            <a:ext cx="8613756" cy="2182777"/>
          </a:xfrm>
          <a:prstGeom prst="rect">
            <a:avLst/>
          </a:prstGeom>
        </p:spPr>
      </p:pic>
    </p:spTree>
    <p:extLst>
      <p:ext uri="{BB962C8B-B14F-4D97-AF65-F5344CB8AC3E}">
        <p14:creationId xmlns:p14="http://schemas.microsoft.com/office/powerpoint/2010/main" val="86839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3078760" y="1140903"/>
            <a:ext cx="5905849" cy="584775"/>
          </a:xfrm>
          <a:prstGeom prst="rect">
            <a:avLst/>
          </a:prstGeom>
          <a:noFill/>
        </p:spPr>
        <p:txBody>
          <a:bodyPr wrap="square" rtlCol="0">
            <a:spAutoFit/>
          </a:bodyPr>
          <a:lstStyle/>
          <a:p>
            <a:pPr algn="ctr"/>
            <a:r>
              <a:rPr lang="en-US" sz="3200" dirty="0">
                <a:solidFill>
                  <a:srgbClr val="DCB689"/>
                </a:solidFill>
                <a:latin typeface="Poppins ExtraBold" pitchFamily="2" charset="0"/>
                <a:cs typeface="Poppins ExtraBold" pitchFamily="2" charset="0"/>
              </a:rPr>
              <a:t>Parts of an IR Sensor</a:t>
            </a:r>
            <a:endParaRPr lang="en-IN" sz="3200" dirty="0">
              <a:solidFill>
                <a:srgbClr val="DCB689"/>
              </a:solidFill>
              <a:latin typeface="Poppins ExtraBold" pitchFamily="2" charset="0"/>
              <a:cs typeface="Poppins ExtraBold" pitchFamily="2"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362" y="1725678"/>
            <a:ext cx="7667537" cy="429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308" y="2013358"/>
            <a:ext cx="1409350" cy="584775"/>
          </a:xfrm>
          <a:prstGeom prst="rect">
            <a:avLst/>
          </a:prstGeom>
          <a:noFill/>
        </p:spPr>
        <p:txBody>
          <a:bodyPr wrap="square" rtlCol="0">
            <a:spAutoFit/>
          </a:bodyPr>
          <a:lstStyle/>
          <a:p>
            <a:pPr algn="ctr"/>
            <a:r>
              <a:rPr lang="en-US" sz="1600" dirty="0"/>
              <a:t>Receiver photodiode</a:t>
            </a:r>
            <a:endParaRPr lang="en-IN" sz="1600" dirty="0"/>
          </a:p>
        </p:txBody>
      </p:sp>
      <p:sp>
        <p:nvSpPr>
          <p:cNvPr id="6" name="TextBox 5"/>
          <p:cNvSpPr txBox="1"/>
          <p:nvPr/>
        </p:nvSpPr>
        <p:spPr>
          <a:xfrm>
            <a:off x="2508308" y="5486400"/>
            <a:ext cx="1803633" cy="338554"/>
          </a:xfrm>
          <a:prstGeom prst="rect">
            <a:avLst/>
          </a:prstGeom>
          <a:noFill/>
        </p:spPr>
        <p:txBody>
          <a:bodyPr wrap="square" rtlCol="0">
            <a:spAutoFit/>
          </a:bodyPr>
          <a:lstStyle/>
          <a:p>
            <a:r>
              <a:rPr lang="en-US" sz="1600" dirty="0"/>
              <a:t>LED</a:t>
            </a:r>
          </a:p>
        </p:txBody>
      </p:sp>
      <p:sp>
        <p:nvSpPr>
          <p:cNvPr id="8" name="TextBox 7"/>
          <p:cNvSpPr txBox="1"/>
          <p:nvPr/>
        </p:nvSpPr>
        <p:spPr>
          <a:xfrm>
            <a:off x="8456103" y="4429387"/>
            <a:ext cx="1132514" cy="338554"/>
          </a:xfrm>
          <a:prstGeom prst="rect">
            <a:avLst/>
          </a:prstGeom>
          <a:noFill/>
        </p:spPr>
        <p:txBody>
          <a:bodyPr wrap="square" rtlCol="0">
            <a:spAutoFit/>
          </a:bodyPr>
          <a:lstStyle/>
          <a:p>
            <a:r>
              <a:rPr lang="en-US" sz="1600" dirty="0"/>
              <a:t>Data Pin</a:t>
            </a:r>
            <a:endParaRPr lang="en-IN" sz="1600" dirty="0"/>
          </a:p>
        </p:txBody>
      </p:sp>
      <p:sp>
        <p:nvSpPr>
          <p:cNvPr id="11" name="TextBox 10"/>
          <p:cNvSpPr txBox="1"/>
          <p:nvPr/>
        </p:nvSpPr>
        <p:spPr>
          <a:xfrm>
            <a:off x="8984609" y="2661087"/>
            <a:ext cx="1132514" cy="584775"/>
          </a:xfrm>
          <a:prstGeom prst="rect">
            <a:avLst/>
          </a:prstGeom>
          <a:noFill/>
        </p:spPr>
        <p:txBody>
          <a:bodyPr wrap="square" rtlCol="0">
            <a:spAutoFit/>
          </a:bodyPr>
          <a:lstStyle/>
          <a:p>
            <a:pPr algn="ctr"/>
            <a:r>
              <a:rPr lang="en-US" sz="1600" dirty="0"/>
              <a:t>Ground</a:t>
            </a:r>
          </a:p>
          <a:p>
            <a:pPr algn="ctr"/>
            <a:r>
              <a:rPr lang="en-US" sz="1600" dirty="0"/>
              <a:t>pin</a:t>
            </a:r>
            <a:endParaRPr lang="en-IN" sz="1600" dirty="0"/>
          </a:p>
        </p:txBody>
      </p:sp>
      <p:sp>
        <p:nvSpPr>
          <p:cNvPr id="9" name="TextBox 8"/>
          <p:cNvSpPr txBox="1"/>
          <p:nvPr/>
        </p:nvSpPr>
        <p:spPr>
          <a:xfrm>
            <a:off x="8682606" y="1828800"/>
            <a:ext cx="1300293" cy="830997"/>
          </a:xfrm>
          <a:prstGeom prst="rect">
            <a:avLst/>
          </a:prstGeom>
          <a:noFill/>
        </p:spPr>
        <p:txBody>
          <a:bodyPr wrap="square" rtlCol="0">
            <a:spAutoFit/>
          </a:bodyPr>
          <a:lstStyle/>
          <a:p>
            <a:pPr algn="ctr"/>
            <a:r>
              <a:rPr lang="en-US" sz="1600" dirty="0"/>
              <a:t>5V collector current </a:t>
            </a:r>
          </a:p>
          <a:p>
            <a:pPr algn="ctr"/>
            <a:r>
              <a:rPr lang="en-US" sz="1600" dirty="0"/>
              <a:t>pin</a:t>
            </a:r>
            <a:endParaRPr lang="en-IN" sz="1600" dirty="0"/>
          </a:p>
        </p:txBody>
      </p:sp>
      <p:sp>
        <p:nvSpPr>
          <p:cNvPr id="10" name="TextBox 9">
            <a:extLst>
              <a:ext uri="{FF2B5EF4-FFF2-40B4-BE49-F238E27FC236}">
                <a16:creationId xmlns:a16="http://schemas.microsoft.com/office/drawing/2014/main" id="{45785F73-B729-F3F3-C44B-C6642DC0BA43}"/>
              </a:ext>
            </a:extLst>
          </p:cNvPr>
          <p:cNvSpPr txBox="1"/>
          <p:nvPr/>
        </p:nvSpPr>
        <p:spPr>
          <a:xfrm>
            <a:off x="7107208" y="1752831"/>
            <a:ext cx="1216295" cy="584775"/>
          </a:xfrm>
          <a:prstGeom prst="rect">
            <a:avLst/>
          </a:prstGeom>
          <a:noFill/>
        </p:spPr>
        <p:txBody>
          <a:bodyPr wrap="none" rtlCol="0">
            <a:spAutoFit/>
          </a:bodyPr>
          <a:lstStyle/>
          <a:p>
            <a:r>
              <a:rPr lang="en-IN" sz="1600" dirty="0"/>
              <a:t>Sensitivity </a:t>
            </a:r>
          </a:p>
          <a:p>
            <a:r>
              <a:rPr lang="en-IN" sz="1600" dirty="0"/>
              <a:t>Manipulator</a:t>
            </a:r>
          </a:p>
        </p:txBody>
      </p:sp>
      <p:sp>
        <p:nvSpPr>
          <p:cNvPr id="12" name="TextBox 11">
            <a:extLst>
              <a:ext uri="{FF2B5EF4-FFF2-40B4-BE49-F238E27FC236}">
                <a16:creationId xmlns:a16="http://schemas.microsoft.com/office/drawing/2014/main" id="{D0E87BBD-D49E-4389-74E2-5EA5331FE39C}"/>
              </a:ext>
            </a:extLst>
          </p:cNvPr>
          <p:cNvSpPr txBox="1"/>
          <p:nvPr/>
        </p:nvSpPr>
        <p:spPr>
          <a:xfrm>
            <a:off x="7198468" y="5126477"/>
            <a:ext cx="869149" cy="523220"/>
          </a:xfrm>
          <a:prstGeom prst="rect">
            <a:avLst/>
          </a:prstGeom>
          <a:noFill/>
        </p:spPr>
        <p:txBody>
          <a:bodyPr wrap="none" rtlCol="0">
            <a:spAutoFit/>
          </a:bodyPr>
          <a:lstStyle/>
          <a:p>
            <a:r>
              <a:rPr lang="en-IN" sz="1400" dirty="0"/>
              <a:t>LM393 IC</a:t>
            </a:r>
          </a:p>
          <a:p>
            <a:endParaRPr lang="en-IN" sz="1400" dirty="0"/>
          </a:p>
        </p:txBody>
      </p:sp>
    </p:spTree>
    <p:extLst>
      <p:ext uri="{BB962C8B-B14F-4D97-AF65-F5344CB8AC3E}">
        <p14:creationId xmlns:p14="http://schemas.microsoft.com/office/powerpoint/2010/main" val="393916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9"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87549" y="0"/>
            <a:ext cx="12192000" cy="6858000"/>
          </a:xfrm>
          <a:prstGeom prst="rect">
            <a:avLst/>
          </a:prstGeom>
        </p:spPr>
      </p:pic>
      <p:sp>
        <p:nvSpPr>
          <p:cNvPr id="7" name="TextBox 6"/>
          <p:cNvSpPr txBox="1"/>
          <p:nvPr/>
        </p:nvSpPr>
        <p:spPr>
          <a:xfrm>
            <a:off x="3078760" y="1140903"/>
            <a:ext cx="5905849" cy="584775"/>
          </a:xfrm>
          <a:prstGeom prst="rect">
            <a:avLst/>
          </a:prstGeom>
          <a:noFill/>
        </p:spPr>
        <p:txBody>
          <a:bodyPr wrap="square" rtlCol="0">
            <a:spAutoFit/>
          </a:bodyPr>
          <a:lstStyle/>
          <a:p>
            <a:pPr algn="ctr"/>
            <a:endParaRPr lang="en-IN" sz="3200" dirty="0">
              <a:solidFill>
                <a:srgbClr val="F6882E"/>
              </a:solidFill>
              <a:latin typeface="Poppins ExtraBold" pitchFamily="2" charset="0"/>
              <a:cs typeface="Poppins ExtraBold" pitchFamily="2" charset="0"/>
            </a:endParaRPr>
          </a:p>
        </p:txBody>
      </p:sp>
      <p:sp>
        <p:nvSpPr>
          <p:cNvPr id="6" name="TextBox 5"/>
          <p:cNvSpPr txBox="1"/>
          <p:nvPr/>
        </p:nvSpPr>
        <p:spPr>
          <a:xfrm>
            <a:off x="3271707" y="1391346"/>
            <a:ext cx="5905849" cy="3785652"/>
          </a:xfrm>
          <a:prstGeom prst="rect">
            <a:avLst/>
          </a:prstGeom>
          <a:noFill/>
        </p:spPr>
        <p:txBody>
          <a:bodyPr wrap="square" rtlCol="0">
            <a:spAutoFit/>
          </a:bodyPr>
          <a:lstStyle/>
          <a:p>
            <a:pPr algn="ctr"/>
            <a:r>
              <a:rPr lang="en-US" sz="2800" dirty="0">
                <a:solidFill>
                  <a:srgbClr val="DCB689"/>
                </a:solidFill>
              </a:rPr>
              <a:t>You Buy a product only if its useful to you in some way or the other.</a:t>
            </a:r>
          </a:p>
          <a:p>
            <a:endParaRPr lang="en-US" sz="3200" dirty="0">
              <a:solidFill>
                <a:srgbClr val="DCB689"/>
              </a:solidFill>
            </a:endParaRPr>
          </a:p>
          <a:p>
            <a:pPr algn="ctr"/>
            <a:r>
              <a:rPr lang="en-US" sz="3600" dirty="0">
                <a:solidFill>
                  <a:srgbClr val="DCB689"/>
                </a:solidFill>
                <a:latin typeface="Poppins ExtraBold" pitchFamily="2" charset="0"/>
                <a:cs typeface="Poppins ExtraBold" pitchFamily="2" charset="0"/>
              </a:rPr>
              <a:t>So lets discuss about the real-life applications of the IR Sensor…</a:t>
            </a:r>
            <a:endParaRPr lang="en-IN" sz="3600" dirty="0">
              <a:solidFill>
                <a:srgbClr val="DCB689"/>
              </a:solidFill>
              <a:latin typeface="Poppins ExtraBold" pitchFamily="2" charset="0"/>
              <a:cs typeface="Poppins ExtraBold" pitchFamily="2" charset="0"/>
            </a:endParaRPr>
          </a:p>
        </p:txBody>
      </p:sp>
    </p:spTree>
    <p:extLst>
      <p:ext uri="{BB962C8B-B14F-4D97-AF65-F5344CB8AC3E}">
        <p14:creationId xmlns:p14="http://schemas.microsoft.com/office/powerpoint/2010/main" val="327122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584775"/>
          </a:xfrm>
          <a:prstGeom prst="rect">
            <a:avLst/>
          </a:prstGeom>
          <a:noFill/>
        </p:spPr>
        <p:txBody>
          <a:bodyPr wrap="square" rtlCol="0">
            <a:spAutoFit/>
          </a:bodyPr>
          <a:lstStyle/>
          <a:p>
            <a:pPr algn="ctr"/>
            <a:endParaRPr lang="en-IN" sz="3200" dirty="0">
              <a:solidFill>
                <a:srgbClr val="F6882E"/>
              </a:solidFill>
              <a:latin typeface="Poppins ExtraBold" pitchFamily="2" charset="0"/>
              <a:cs typeface="Poppins ExtraBold" pitchFamily="2" charset="0"/>
            </a:endParaRPr>
          </a:p>
        </p:txBody>
      </p:sp>
      <p:sp>
        <p:nvSpPr>
          <p:cNvPr id="4" name="TextBox 3"/>
          <p:cNvSpPr txBox="1"/>
          <p:nvPr/>
        </p:nvSpPr>
        <p:spPr>
          <a:xfrm>
            <a:off x="2726422" y="1342239"/>
            <a:ext cx="6543413" cy="646331"/>
          </a:xfrm>
          <a:prstGeom prst="rect">
            <a:avLst/>
          </a:prstGeom>
          <a:noFill/>
        </p:spPr>
        <p:txBody>
          <a:bodyPr wrap="square" rtlCol="0">
            <a:spAutoFit/>
          </a:bodyPr>
          <a:lstStyle/>
          <a:p>
            <a:pPr algn="ctr"/>
            <a:endParaRPr lang="en-IN" sz="3600" dirty="0">
              <a:solidFill>
                <a:srgbClr val="F6882E"/>
              </a:solidFill>
              <a:latin typeface="Poppins ExtraBold" pitchFamily="2" charset="0"/>
              <a:cs typeface="Poppins ExtraBold" pitchFamily="2" charset="0"/>
            </a:endParaRPr>
          </a:p>
        </p:txBody>
      </p:sp>
      <p:pic>
        <p:nvPicPr>
          <p:cNvPr id="8" name="Picture 2" descr="250ml Automatic Infrared Sensing Liquid Soap Dispenser Smart Touchless Hand  Wash Machine - China Soap Dispenser, Gel Dispensers | Made-in-China.com">
            <a:extLst>
              <a:ext uri="{FF2B5EF4-FFF2-40B4-BE49-F238E27FC236}">
                <a16:creationId xmlns:a16="http://schemas.microsoft.com/office/drawing/2014/main" id="{E78C49C4-4CD1-E743-AB5E-5B3CDCB5C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11" y="1882445"/>
            <a:ext cx="3254437" cy="3266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utomatic Door GIFs - Get the best GIF on GIPHY">
            <a:extLst>
              <a:ext uri="{FF2B5EF4-FFF2-40B4-BE49-F238E27FC236}">
                <a16:creationId xmlns:a16="http://schemas.microsoft.com/office/drawing/2014/main" id="{93BADE2E-27AE-F970-7BCB-3C6E7F662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59" y="1882445"/>
            <a:ext cx="4648909" cy="326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77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584775"/>
          </a:xfrm>
          <a:prstGeom prst="rect">
            <a:avLst/>
          </a:prstGeom>
          <a:noFill/>
        </p:spPr>
        <p:txBody>
          <a:bodyPr wrap="square" rtlCol="0">
            <a:spAutoFit/>
          </a:bodyPr>
          <a:lstStyle/>
          <a:p>
            <a:pPr algn="ctr"/>
            <a:endParaRPr lang="en-IN" sz="3200" dirty="0">
              <a:solidFill>
                <a:srgbClr val="F6882E"/>
              </a:solidFill>
              <a:latin typeface="Poppins ExtraBold" pitchFamily="2" charset="0"/>
              <a:cs typeface="Poppins ExtraBold" pitchFamily="2" charset="0"/>
            </a:endParaRPr>
          </a:p>
        </p:txBody>
      </p:sp>
      <p:sp>
        <p:nvSpPr>
          <p:cNvPr id="4" name="TextBox 3"/>
          <p:cNvSpPr txBox="1"/>
          <p:nvPr/>
        </p:nvSpPr>
        <p:spPr>
          <a:xfrm>
            <a:off x="2575420" y="1837189"/>
            <a:ext cx="7004808" cy="1569660"/>
          </a:xfrm>
          <a:prstGeom prst="rect">
            <a:avLst/>
          </a:prstGeom>
          <a:noFill/>
        </p:spPr>
        <p:txBody>
          <a:bodyPr wrap="square" rtlCol="0">
            <a:spAutoFit/>
          </a:bodyPr>
          <a:lstStyle/>
          <a:p>
            <a:r>
              <a:rPr lang="en-US" sz="3200" dirty="0">
                <a:solidFill>
                  <a:srgbClr val="DCB689"/>
                </a:solidFill>
                <a:latin typeface="Poppins ExtraBold" panose="00000900000000000000" pitchFamily="2" charset="0"/>
                <a:cs typeface="Poppins ExtraBold" panose="00000900000000000000" pitchFamily="2" charset="0"/>
              </a:rPr>
              <a:t>So Other applications include:</a:t>
            </a:r>
          </a:p>
          <a:p>
            <a:pPr marL="285750" indent="-285750">
              <a:buFont typeface="Arial" pitchFamily="34" charset="0"/>
              <a:buChar char="•"/>
            </a:pPr>
            <a:r>
              <a:rPr lang="en-US" sz="3200" dirty="0">
                <a:solidFill>
                  <a:srgbClr val="DCB689"/>
                </a:solidFill>
                <a:latin typeface="Poppins ExtraBold" panose="00000900000000000000" pitchFamily="2" charset="0"/>
                <a:cs typeface="Poppins ExtraBold" panose="00000900000000000000" pitchFamily="2" charset="0"/>
              </a:rPr>
              <a:t>Fridge </a:t>
            </a:r>
            <a:r>
              <a:rPr lang="en-US" sz="3200">
                <a:solidFill>
                  <a:srgbClr val="DCB689"/>
                </a:solidFill>
                <a:latin typeface="Poppins ExtraBold" panose="00000900000000000000" pitchFamily="2" charset="0"/>
                <a:cs typeface="Poppins ExtraBold" panose="00000900000000000000" pitchFamily="2" charset="0"/>
              </a:rPr>
              <a:t>Light Switching</a:t>
            </a:r>
          </a:p>
          <a:p>
            <a:pPr marL="285750" indent="-285750">
              <a:buFont typeface="Arial" pitchFamily="34" charset="0"/>
              <a:buChar char="•"/>
            </a:pPr>
            <a:r>
              <a:rPr lang="en-US" sz="3200">
                <a:solidFill>
                  <a:srgbClr val="DCB689"/>
                </a:solidFill>
                <a:latin typeface="Poppins ExtraBold" panose="00000900000000000000" pitchFamily="2" charset="0"/>
                <a:cs typeface="Poppins ExtraBold" panose="00000900000000000000" pitchFamily="2" charset="0"/>
              </a:rPr>
              <a:t>IR </a:t>
            </a:r>
            <a:r>
              <a:rPr lang="en-US" sz="3200" dirty="0">
                <a:solidFill>
                  <a:srgbClr val="DCB689"/>
                </a:solidFill>
                <a:latin typeface="Poppins ExtraBold" panose="00000900000000000000" pitchFamily="2" charset="0"/>
                <a:cs typeface="Poppins ExtraBold" panose="00000900000000000000" pitchFamily="2" charset="0"/>
              </a:rPr>
              <a:t>Thermometer</a:t>
            </a:r>
            <a:endParaRPr lang="en-IN" sz="3200"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7616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D110-109C-30CD-22E4-8FF3A09B139C}"/>
              </a:ext>
            </a:extLst>
          </p:cNvPr>
          <p:cNvSpPr>
            <a:spLocks noGrp="1"/>
          </p:cNvSpPr>
          <p:nvPr>
            <p:ph type="title"/>
          </p:nvPr>
        </p:nvSpPr>
        <p:spPr/>
        <p:txBody>
          <a:bodyPr/>
          <a:lstStyle/>
          <a:p>
            <a:r>
              <a:rPr lang="en-IN" dirty="0"/>
              <a:t>Interesting projects </a:t>
            </a:r>
          </a:p>
        </p:txBody>
      </p:sp>
      <p:sp>
        <p:nvSpPr>
          <p:cNvPr id="3" name="Content Placeholder 2">
            <a:extLst>
              <a:ext uri="{FF2B5EF4-FFF2-40B4-BE49-F238E27FC236}">
                <a16:creationId xmlns:a16="http://schemas.microsoft.com/office/drawing/2014/main" id="{C23EB6DF-C265-981D-1679-33F68FA00D74}"/>
              </a:ext>
            </a:extLst>
          </p:cNvPr>
          <p:cNvSpPr>
            <a:spLocks noGrp="1"/>
          </p:cNvSpPr>
          <p:nvPr>
            <p:ph idx="1"/>
          </p:nvPr>
        </p:nvSpPr>
        <p:spPr/>
        <p:txBody>
          <a:bodyPr/>
          <a:lstStyle/>
          <a:p>
            <a:r>
              <a:rPr lang="en-IN" dirty="0"/>
              <a:t>Black line following robot</a:t>
            </a:r>
          </a:p>
          <a:p>
            <a:r>
              <a:rPr lang="en-IN" dirty="0"/>
              <a:t>IR contactless bell</a:t>
            </a:r>
          </a:p>
          <a:p>
            <a:endParaRPr lang="en-IN" dirty="0"/>
          </a:p>
        </p:txBody>
      </p:sp>
      <p:pic>
        <p:nvPicPr>
          <p:cNvPr id="5" name="Picture 4">
            <a:extLst>
              <a:ext uri="{FF2B5EF4-FFF2-40B4-BE49-F238E27FC236}">
                <a16:creationId xmlns:a16="http://schemas.microsoft.com/office/drawing/2014/main" id="{9A4F5E86-3690-4F80-6940-CA17B466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F53D907-F540-DD58-81DE-3A45681E7E76}"/>
              </a:ext>
            </a:extLst>
          </p:cNvPr>
          <p:cNvSpPr txBox="1"/>
          <p:nvPr/>
        </p:nvSpPr>
        <p:spPr>
          <a:xfrm>
            <a:off x="1605064" y="1342417"/>
            <a:ext cx="4366901" cy="584775"/>
          </a:xfrm>
          <a:prstGeom prst="rect">
            <a:avLst/>
          </a:prstGeom>
          <a:noFill/>
        </p:spPr>
        <p:txBody>
          <a:bodyPr wrap="none" rtlCol="0">
            <a:spAutoFit/>
          </a:bodyPr>
          <a:lstStyle/>
          <a:p>
            <a:r>
              <a:rPr lang="en-IN" sz="3200" dirty="0">
                <a:solidFill>
                  <a:srgbClr val="DCB689"/>
                </a:solidFill>
                <a:latin typeface="Poppins ExtraBold" panose="00000900000000000000" pitchFamily="2" charset="0"/>
                <a:cs typeface="Poppins ExtraBold" panose="00000900000000000000" pitchFamily="2" charset="0"/>
              </a:rPr>
              <a:t>Interesting Projects</a:t>
            </a:r>
          </a:p>
        </p:txBody>
      </p:sp>
      <p:sp>
        <p:nvSpPr>
          <p:cNvPr id="7" name="TextBox 6">
            <a:extLst>
              <a:ext uri="{FF2B5EF4-FFF2-40B4-BE49-F238E27FC236}">
                <a16:creationId xmlns:a16="http://schemas.microsoft.com/office/drawing/2014/main" id="{55583DC5-218B-8BBC-2179-2A149D7A7FBB}"/>
              </a:ext>
            </a:extLst>
          </p:cNvPr>
          <p:cNvSpPr txBox="1"/>
          <p:nvPr/>
        </p:nvSpPr>
        <p:spPr>
          <a:xfrm>
            <a:off x="1741251" y="2558374"/>
            <a:ext cx="3238387" cy="707886"/>
          </a:xfrm>
          <a:prstGeom prst="rect">
            <a:avLst/>
          </a:prstGeom>
          <a:noFill/>
        </p:spPr>
        <p:txBody>
          <a:bodyPr wrap="none" rtlCol="0">
            <a:spAutoFit/>
          </a:bodyPr>
          <a:lstStyle/>
          <a:p>
            <a:pPr marL="285750" indent="-285750">
              <a:buFont typeface="Arial" panose="020B0604020202020204" pitchFamily="34" charset="0"/>
              <a:buChar char="•"/>
            </a:pPr>
            <a:r>
              <a:rPr lang="en-IN" sz="2000" dirty="0">
                <a:solidFill>
                  <a:srgbClr val="DCB689"/>
                </a:solidFill>
                <a:latin typeface="Poppins ExtraBold" panose="00000900000000000000" pitchFamily="2" charset="0"/>
                <a:cs typeface="Poppins ExtraBold" panose="00000900000000000000" pitchFamily="2" charset="0"/>
              </a:rPr>
              <a:t>Line following robot</a:t>
            </a:r>
          </a:p>
          <a:p>
            <a:pPr marL="285750" indent="-285750">
              <a:buFont typeface="Arial" panose="020B0604020202020204" pitchFamily="34" charset="0"/>
              <a:buChar char="•"/>
            </a:pPr>
            <a:r>
              <a:rPr lang="en-IN" sz="2000" dirty="0">
                <a:solidFill>
                  <a:srgbClr val="DCB689"/>
                </a:solidFill>
                <a:latin typeface="Poppins ExtraBold" panose="00000900000000000000" pitchFamily="2" charset="0"/>
                <a:cs typeface="Poppins ExtraBold" panose="00000900000000000000" pitchFamily="2" charset="0"/>
              </a:rPr>
              <a:t>Contactless doorbell</a:t>
            </a:r>
          </a:p>
        </p:txBody>
      </p:sp>
    </p:spTree>
    <p:extLst>
      <p:ext uri="{BB962C8B-B14F-4D97-AF65-F5344CB8AC3E}">
        <p14:creationId xmlns:p14="http://schemas.microsoft.com/office/powerpoint/2010/main" val="54467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DB1C-9390-7C96-7DD0-67AD79A3EAD0}"/>
              </a:ext>
            </a:extLst>
          </p:cNvPr>
          <p:cNvSpPr>
            <a:spLocks noGrp="1"/>
          </p:cNvSpPr>
          <p:nvPr>
            <p:ph type="title"/>
          </p:nvPr>
        </p:nvSpPr>
        <p:spPr/>
        <p:txBody>
          <a:bodyPr/>
          <a:lstStyle/>
          <a:p>
            <a:r>
              <a:rPr lang="en-IN" dirty="0"/>
              <a:t>drawbacks</a:t>
            </a:r>
          </a:p>
        </p:txBody>
      </p:sp>
      <p:sp>
        <p:nvSpPr>
          <p:cNvPr id="3" name="Content Placeholder 2">
            <a:extLst>
              <a:ext uri="{FF2B5EF4-FFF2-40B4-BE49-F238E27FC236}">
                <a16:creationId xmlns:a16="http://schemas.microsoft.com/office/drawing/2014/main" id="{93391F58-AB96-2B48-9BD7-8AEA786B40AC}"/>
              </a:ext>
            </a:extLst>
          </p:cNvPr>
          <p:cNvSpPr>
            <a:spLocks noGrp="1"/>
          </p:cNvSpPr>
          <p:nvPr>
            <p:ph idx="1"/>
          </p:nvPr>
        </p:nvSpPr>
        <p:spPr/>
        <p:txBody>
          <a:bodyPr/>
          <a:lstStyle/>
          <a:p>
            <a:r>
              <a:rPr lang="en-IN" dirty="0"/>
              <a:t>Unreliable in ambient conditions</a:t>
            </a:r>
          </a:p>
          <a:p>
            <a:r>
              <a:rPr lang="en-IN" dirty="0"/>
              <a:t>Penetration power and low frequency</a:t>
            </a:r>
          </a:p>
        </p:txBody>
      </p:sp>
      <p:pic>
        <p:nvPicPr>
          <p:cNvPr id="5" name="Picture 4">
            <a:extLst>
              <a:ext uri="{FF2B5EF4-FFF2-40B4-BE49-F238E27FC236}">
                <a16:creationId xmlns:a16="http://schemas.microsoft.com/office/drawing/2014/main" id="{AF5437B0-B21A-74D4-03B7-650B05BFA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C52E01D-C958-921D-040A-38A83A2CD6BE}"/>
              </a:ext>
            </a:extLst>
          </p:cNvPr>
          <p:cNvSpPr txBox="1"/>
          <p:nvPr/>
        </p:nvSpPr>
        <p:spPr>
          <a:xfrm>
            <a:off x="1955260" y="1546698"/>
            <a:ext cx="5129930" cy="584775"/>
          </a:xfrm>
          <a:prstGeom prst="rect">
            <a:avLst/>
          </a:prstGeom>
          <a:noFill/>
        </p:spPr>
        <p:txBody>
          <a:bodyPr wrap="none" rtlCol="0">
            <a:spAutoFit/>
          </a:bodyPr>
          <a:lstStyle/>
          <a:p>
            <a:r>
              <a:rPr lang="en-IN" sz="3200" dirty="0">
                <a:solidFill>
                  <a:srgbClr val="DCB689"/>
                </a:solidFill>
                <a:latin typeface="Poppins ExtraBold" panose="00000900000000000000" pitchFamily="2" charset="0"/>
                <a:cs typeface="Poppins ExtraBold" panose="00000900000000000000" pitchFamily="2" charset="0"/>
              </a:rPr>
              <a:t>Drawbacks of IR Sensor</a:t>
            </a:r>
          </a:p>
        </p:txBody>
      </p:sp>
      <p:sp>
        <p:nvSpPr>
          <p:cNvPr id="8" name="TextBox 7">
            <a:extLst>
              <a:ext uri="{FF2B5EF4-FFF2-40B4-BE49-F238E27FC236}">
                <a16:creationId xmlns:a16="http://schemas.microsoft.com/office/drawing/2014/main" id="{CEF0ED39-C516-DE5F-744F-1A40BD88B2A6}"/>
              </a:ext>
            </a:extLst>
          </p:cNvPr>
          <p:cNvSpPr txBox="1"/>
          <p:nvPr/>
        </p:nvSpPr>
        <p:spPr>
          <a:xfrm>
            <a:off x="2023353" y="2898843"/>
            <a:ext cx="9490098" cy="3046988"/>
          </a:xfrm>
          <a:prstGeom prst="rect">
            <a:avLst/>
          </a:prstGeom>
          <a:noFill/>
        </p:spPr>
        <p:txBody>
          <a:bodyPr wrap="none" rtlCol="0">
            <a:spAutoFit/>
          </a:bodyPr>
          <a:lstStyle/>
          <a:p>
            <a:pPr marL="342900" indent="-342900">
              <a:buFont typeface="Arial" panose="020B0604020202020204" pitchFamily="34" charset="0"/>
              <a:buChar char="•"/>
            </a:pPr>
            <a:r>
              <a:rPr lang="en-IN" sz="2400" dirty="0">
                <a:solidFill>
                  <a:srgbClr val="DCB689"/>
                </a:solidFill>
                <a:latin typeface="Poppins ExtraBold" panose="00000900000000000000" pitchFamily="2" charset="0"/>
                <a:cs typeface="Poppins ExtraBold" panose="00000900000000000000" pitchFamily="2" charset="0"/>
              </a:rPr>
              <a:t>Unreliable in environment conditions</a:t>
            </a:r>
          </a:p>
          <a:p>
            <a:pPr marL="342900" indent="-342900">
              <a:buFont typeface="Arial" panose="020B0604020202020204" pitchFamily="34" charset="0"/>
              <a:buChar char="•"/>
            </a:pPr>
            <a:r>
              <a:rPr lang="en-IN" sz="2400" dirty="0">
                <a:solidFill>
                  <a:srgbClr val="DCB689"/>
                </a:solidFill>
                <a:latin typeface="Poppins ExtraBold" panose="00000900000000000000" pitchFamily="2" charset="0"/>
                <a:cs typeface="Poppins ExtraBold" panose="00000900000000000000" pitchFamily="2" charset="0"/>
              </a:rPr>
              <a:t>IR ray at high power can damage your eyes</a:t>
            </a:r>
          </a:p>
          <a:p>
            <a:pPr marL="342900" indent="-342900">
              <a:buFont typeface="Arial" panose="020B0604020202020204" pitchFamily="34" charset="0"/>
              <a:buChar char="•"/>
            </a:pPr>
            <a:r>
              <a:rPr lang="en-IN" sz="2400" dirty="0">
                <a:solidFill>
                  <a:srgbClr val="DCB689"/>
                </a:solidFill>
                <a:latin typeface="Poppins ExtraBold" panose="00000900000000000000" pitchFamily="2" charset="0"/>
                <a:cs typeface="Poppins ExtraBold" panose="00000900000000000000" pitchFamily="2" charset="0"/>
              </a:rPr>
              <a:t>IR region is very small (700-1000nm)</a:t>
            </a:r>
          </a:p>
          <a:p>
            <a:pPr marL="342900" indent="-342900">
              <a:buFont typeface="Arial" panose="020B0604020202020204" pitchFamily="34" charset="0"/>
              <a:buChar char="•"/>
            </a:pPr>
            <a:r>
              <a:rPr lang="en-IN" sz="2400" dirty="0">
                <a:solidFill>
                  <a:srgbClr val="DCB689"/>
                </a:solidFill>
                <a:latin typeface="Poppins ExtraBold" panose="00000900000000000000" pitchFamily="2" charset="0"/>
                <a:cs typeface="Poppins ExtraBold" panose="00000900000000000000" pitchFamily="2" charset="0"/>
              </a:rPr>
              <a:t>Sensor range is very low</a:t>
            </a:r>
          </a:p>
          <a:p>
            <a:pPr marL="342900" indent="-342900">
              <a:buFont typeface="Arial" panose="020B0604020202020204" pitchFamily="34" charset="0"/>
              <a:buChar char="•"/>
            </a:pPr>
            <a:r>
              <a:rPr lang="en-IN" sz="2400" dirty="0">
                <a:solidFill>
                  <a:srgbClr val="DCB689"/>
                </a:solidFill>
                <a:latin typeface="Poppins ExtraBold" panose="00000900000000000000" pitchFamily="2" charset="0"/>
                <a:cs typeface="Poppins ExtraBold" panose="00000900000000000000" pitchFamily="2" charset="0"/>
              </a:rPr>
              <a:t>If the object is black then the </a:t>
            </a:r>
            <a:r>
              <a:rPr lang="en-IN" sz="2400" dirty="0" err="1">
                <a:solidFill>
                  <a:srgbClr val="DCB689"/>
                </a:solidFill>
                <a:latin typeface="Poppins ExtraBold" panose="00000900000000000000" pitchFamily="2" charset="0"/>
                <a:cs typeface="Poppins ExtraBold" panose="00000900000000000000" pitchFamily="2" charset="0"/>
              </a:rPr>
              <a:t>ir</a:t>
            </a:r>
            <a:r>
              <a:rPr lang="en-IN" sz="2400" dirty="0">
                <a:solidFill>
                  <a:srgbClr val="DCB689"/>
                </a:solidFill>
                <a:latin typeface="Poppins ExtraBold" panose="00000900000000000000" pitchFamily="2" charset="0"/>
                <a:cs typeface="Poppins ExtraBold" panose="00000900000000000000" pitchFamily="2" charset="0"/>
              </a:rPr>
              <a:t> sensor module might not </a:t>
            </a:r>
          </a:p>
          <a:p>
            <a:r>
              <a:rPr lang="en-IN" sz="2400" dirty="0">
                <a:solidFill>
                  <a:srgbClr val="DCB689"/>
                </a:solidFill>
                <a:latin typeface="Poppins ExtraBold" panose="00000900000000000000" pitchFamily="2" charset="0"/>
                <a:cs typeface="Poppins ExtraBold" panose="00000900000000000000" pitchFamily="2" charset="0"/>
              </a:rPr>
              <a:t>      sense it.</a:t>
            </a:r>
          </a:p>
          <a:p>
            <a:pPr marL="342900" indent="-342900">
              <a:buFont typeface="Arial" panose="020B0604020202020204" pitchFamily="34" charset="0"/>
              <a:buChar char="•"/>
            </a:pPr>
            <a:endParaRPr lang="en-IN" sz="2400" dirty="0">
              <a:solidFill>
                <a:srgbClr val="DCB689"/>
              </a:solidFill>
              <a:latin typeface="Poppins ExtraBold" panose="00000900000000000000" pitchFamily="2" charset="0"/>
              <a:cs typeface="Poppins ExtraBold" panose="00000900000000000000" pitchFamily="2" charset="0"/>
            </a:endParaRPr>
          </a:p>
          <a:p>
            <a:pPr marL="285750" indent="-285750">
              <a:buFont typeface="Arial" panose="020B0604020202020204" pitchFamily="34" charset="0"/>
              <a:buChar char="•"/>
            </a:pPr>
            <a:endParaRPr lang="en-IN" sz="2400"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5393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584775"/>
          </a:xfrm>
          <a:prstGeom prst="rect">
            <a:avLst/>
          </a:prstGeom>
          <a:noFill/>
        </p:spPr>
        <p:txBody>
          <a:bodyPr wrap="square" rtlCol="0">
            <a:spAutoFit/>
          </a:bodyPr>
          <a:lstStyle/>
          <a:p>
            <a:pPr algn="ctr"/>
            <a:endParaRPr lang="en-IN" sz="3200" dirty="0">
              <a:solidFill>
                <a:srgbClr val="F6882E"/>
              </a:solidFill>
              <a:latin typeface="Poppins ExtraBold" pitchFamily="2" charset="0"/>
              <a:cs typeface="Poppins ExtraBold" pitchFamily="2" charset="0"/>
            </a:endParaRPr>
          </a:p>
        </p:txBody>
      </p:sp>
      <p:sp>
        <p:nvSpPr>
          <p:cNvPr id="4" name="TextBox 3"/>
          <p:cNvSpPr txBox="1"/>
          <p:nvPr/>
        </p:nvSpPr>
        <p:spPr>
          <a:xfrm>
            <a:off x="2726422" y="1342239"/>
            <a:ext cx="6543413" cy="1754326"/>
          </a:xfrm>
          <a:prstGeom prst="rect">
            <a:avLst/>
          </a:prstGeom>
          <a:noFill/>
        </p:spPr>
        <p:txBody>
          <a:bodyPr wrap="square" rtlCol="0">
            <a:spAutoFit/>
          </a:bodyPr>
          <a:lstStyle/>
          <a:p>
            <a:pPr algn="ctr"/>
            <a:r>
              <a:rPr lang="en-US" sz="3600" dirty="0">
                <a:solidFill>
                  <a:srgbClr val="DCB689"/>
                </a:solidFill>
                <a:latin typeface="Poppins ExtraBold" pitchFamily="2" charset="0"/>
                <a:cs typeface="Poppins ExtraBold" pitchFamily="2" charset="0"/>
              </a:rPr>
              <a:t>ARE YOU GUYS READY FOR THE CODING AND HANDS ON PART  ???</a:t>
            </a:r>
            <a:endParaRPr lang="en-IN" sz="3600" dirty="0">
              <a:solidFill>
                <a:srgbClr val="DCB689"/>
              </a:solidFill>
              <a:latin typeface="Poppins ExtraBold" pitchFamily="2" charset="0"/>
              <a:cs typeface="Poppins ExtraBold" pitchFamily="2" charset="0"/>
            </a:endParaRPr>
          </a:p>
        </p:txBody>
      </p:sp>
      <p:pic>
        <p:nvPicPr>
          <p:cNvPr id="6149" name="Picture 5" descr="Are You Ready Mma GIF by BRAVE Combat Fede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81437" y="3078093"/>
            <a:ext cx="2633094" cy="2633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91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6222-9813-430B-B543-55C1BE6B302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CE20ACD-06A6-AC6B-A473-D89C628B98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710629" cy="7149729"/>
          </a:xfrm>
        </p:spPr>
      </p:pic>
      <p:sp>
        <p:nvSpPr>
          <p:cNvPr id="7" name="TextBox 6">
            <a:extLst>
              <a:ext uri="{FF2B5EF4-FFF2-40B4-BE49-F238E27FC236}">
                <a16:creationId xmlns:a16="http://schemas.microsoft.com/office/drawing/2014/main" id="{84503B68-BDA5-578C-F0C4-9E01D73BF615}"/>
              </a:ext>
            </a:extLst>
          </p:cNvPr>
          <p:cNvSpPr txBox="1"/>
          <p:nvPr/>
        </p:nvSpPr>
        <p:spPr>
          <a:xfrm>
            <a:off x="2473135" y="1398300"/>
            <a:ext cx="1126847" cy="584775"/>
          </a:xfrm>
          <a:prstGeom prst="rect">
            <a:avLst/>
          </a:prstGeom>
          <a:noFill/>
        </p:spPr>
        <p:txBody>
          <a:bodyPr wrap="none" rtlCol="0">
            <a:spAutoFit/>
          </a:bodyPr>
          <a:lstStyle/>
          <a:p>
            <a:r>
              <a:rPr lang="en-IN" sz="3200" dirty="0">
                <a:solidFill>
                  <a:srgbClr val="DCB689"/>
                </a:solidFill>
              </a:rPr>
              <a:t>CODE</a:t>
            </a:r>
          </a:p>
        </p:txBody>
      </p:sp>
      <p:sp>
        <p:nvSpPr>
          <p:cNvPr id="8" name="TextBox 7">
            <a:extLst>
              <a:ext uri="{FF2B5EF4-FFF2-40B4-BE49-F238E27FC236}">
                <a16:creationId xmlns:a16="http://schemas.microsoft.com/office/drawing/2014/main" id="{9A2D101A-09EA-6091-26A4-4AF67F3F9621}"/>
              </a:ext>
            </a:extLst>
          </p:cNvPr>
          <p:cNvSpPr txBox="1"/>
          <p:nvPr/>
        </p:nvSpPr>
        <p:spPr>
          <a:xfrm>
            <a:off x="573933" y="2262198"/>
            <a:ext cx="5365571" cy="2308324"/>
          </a:xfrm>
          <a:prstGeom prst="rect">
            <a:avLst/>
          </a:prstGeom>
          <a:noFill/>
        </p:spPr>
        <p:txBody>
          <a:bodyPr wrap="none" rtlCol="0">
            <a:spAutoFit/>
          </a:bodyPr>
          <a:lstStyle/>
          <a:p>
            <a:r>
              <a:rPr lang="en-IN" dirty="0">
                <a:solidFill>
                  <a:srgbClr val="DCB689"/>
                </a:solidFill>
                <a:latin typeface="Poppins" panose="00000500000000000000" pitchFamily="2" charset="0"/>
                <a:cs typeface="Poppins" panose="00000500000000000000" pitchFamily="2" charset="0"/>
              </a:rPr>
              <a:t>IRS is the variable which will contain the pin </a:t>
            </a:r>
          </a:p>
          <a:p>
            <a:r>
              <a:rPr lang="en-IN" dirty="0">
                <a:solidFill>
                  <a:srgbClr val="DCB689"/>
                </a:solidFill>
                <a:latin typeface="Poppins" panose="00000500000000000000" pitchFamily="2" charset="0"/>
                <a:cs typeface="Poppins" panose="00000500000000000000" pitchFamily="2" charset="0"/>
              </a:rPr>
              <a:t>Number of where the IR sensor module is</a:t>
            </a:r>
          </a:p>
          <a:p>
            <a:r>
              <a:rPr lang="en-IN" dirty="0">
                <a:solidFill>
                  <a:srgbClr val="DCB689"/>
                </a:solidFill>
                <a:latin typeface="Poppins" panose="00000500000000000000" pitchFamily="2" charset="0"/>
                <a:cs typeface="Poppins" panose="00000500000000000000" pitchFamily="2" charset="0"/>
              </a:rPr>
              <a:t>connected.</a:t>
            </a:r>
          </a:p>
          <a:p>
            <a:endParaRPr lang="en-IN" dirty="0">
              <a:solidFill>
                <a:srgbClr val="DCB689"/>
              </a:solidFill>
              <a:latin typeface="Poppins" panose="00000500000000000000" pitchFamily="2" charset="0"/>
              <a:cs typeface="Poppins" panose="00000500000000000000" pitchFamily="2" charset="0"/>
            </a:endParaRPr>
          </a:p>
          <a:p>
            <a:r>
              <a:rPr lang="en-IN" dirty="0">
                <a:solidFill>
                  <a:srgbClr val="DCB689"/>
                </a:solidFill>
                <a:latin typeface="Poppins" panose="00000500000000000000" pitchFamily="2" charset="0"/>
                <a:cs typeface="Poppins" panose="00000500000000000000" pitchFamily="2" charset="0"/>
              </a:rPr>
              <a:t>LED is the variable containing the pin number</a:t>
            </a:r>
          </a:p>
          <a:p>
            <a:r>
              <a:rPr lang="en-IN" dirty="0">
                <a:solidFill>
                  <a:srgbClr val="DCB689"/>
                </a:solidFill>
                <a:latin typeface="Poppins" panose="00000500000000000000" pitchFamily="2" charset="0"/>
                <a:cs typeface="Poppins" panose="00000500000000000000" pitchFamily="2" charset="0"/>
              </a:rPr>
              <a:t>to which the anode is connected. </a:t>
            </a:r>
          </a:p>
          <a:p>
            <a:r>
              <a:rPr lang="en-IN" dirty="0">
                <a:solidFill>
                  <a:srgbClr val="DCB689"/>
                </a:solidFill>
                <a:latin typeface="Poppins" panose="00000500000000000000" pitchFamily="2" charset="0"/>
                <a:cs typeface="Poppins" panose="00000500000000000000" pitchFamily="2" charset="0"/>
              </a:rPr>
              <a:t>The cathode is grounded.</a:t>
            </a:r>
          </a:p>
          <a:p>
            <a:endParaRPr lang="en-IN" dirty="0">
              <a:solidFill>
                <a:srgbClr val="DCB689"/>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1F201722-1C3A-938B-8982-AACA5ACC8B26}"/>
              </a:ext>
            </a:extLst>
          </p:cNvPr>
          <p:cNvSpPr txBox="1"/>
          <p:nvPr/>
        </p:nvSpPr>
        <p:spPr>
          <a:xfrm>
            <a:off x="573933" y="4924731"/>
            <a:ext cx="4948791" cy="369332"/>
          </a:xfrm>
          <a:prstGeom prst="rect">
            <a:avLst/>
          </a:prstGeom>
          <a:noFill/>
        </p:spPr>
        <p:txBody>
          <a:bodyPr wrap="none" rtlCol="0">
            <a:spAutoFit/>
          </a:bodyPr>
          <a:lstStyle/>
          <a:p>
            <a:r>
              <a:rPr lang="en-IN" dirty="0">
                <a:solidFill>
                  <a:srgbClr val="DCB689"/>
                </a:solidFill>
                <a:latin typeface="Poppins" panose="00000500000000000000" pitchFamily="2" charset="0"/>
                <a:cs typeface="Poppins" panose="00000500000000000000" pitchFamily="2" charset="0"/>
              </a:rPr>
              <a:t>We set the IRS as input and LED as output.</a:t>
            </a:r>
          </a:p>
        </p:txBody>
      </p:sp>
      <p:pic>
        <p:nvPicPr>
          <p:cNvPr id="11" name="Picture 10">
            <a:extLst>
              <a:ext uri="{FF2B5EF4-FFF2-40B4-BE49-F238E27FC236}">
                <a16:creationId xmlns:a16="http://schemas.microsoft.com/office/drawing/2014/main" id="{A2684279-C719-D236-639A-03E69DC33A38}"/>
              </a:ext>
            </a:extLst>
          </p:cNvPr>
          <p:cNvPicPr>
            <a:picLocks noChangeAspect="1"/>
          </p:cNvPicPr>
          <p:nvPr/>
        </p:nvPicPr>
        <p:blipFill>
          <a:blip r:embed="rId4"/>
          <a:stretch>
            <a:fillRect/>
          </a:stretch>
        </p:blipFill>
        <p:spPr>
          <a:xfrm>
            <a:off x="6195293" y="1215778"/>
            <a:ext cx="5611008" cy="4401164"/>
          </a:xfrm>
          <a:prstGeom prst="rect">
            <a:avLst/>
          </a:prstGeom>
        </p:spPr>
      </p:pic>
    </p:spTree>
    <p:extLst>
      <p:ext uri="{BB962C8B-B14F-4D97-AF65-F5344CB8AC3E}">
        <p14:creationId xmlns:p14="http://schemas.microsoft.com/office/powerpoint/2010/main" val="156197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6909-5646-261A-8489-676FD651058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00D4C1-EC71-051A-E529-89733D8F40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3891"/>
            <a:ext cx="12192000" cy="6858000"/>
          </a:xfrm>
        </p:spPr>
      </p:pic>
      <p:sp>
        <p:nvSpPr>
          <p:cNvPr id="6" name="TextBox 5">
            <a:extLst>
              <a:ext uri="{FF2B5EF4-FFF2-40B4-BE49-F238E27FC236}">
                <a16:creationId xmlns:a16="http://schemas.microsoft.com/office/drawing/2014/main" id="{741ED8C7-F9A2-160E-1205-A112BFB852CB}"/>
              </a:ext>
            </a:extLst>
          </p:cNvPr>
          <p:cNvSpPr txBox="1"/>
          <p:nvPr/>
        </p:nvSpPr>
        <p:spPr>
          <a:xfrm>
            <a:off x="2451369" y="304834"/>
            <a:ext cx="7694579" cy="6740307"/>
          </a:xfrm>
          <a:prstGeom prst="rect">
            <a:avLst/>
          </a:prstGeom>
          <a:noFill/>
        </p:spPr>
        <p:txBody>
          <a:bodyPr wrap="square" rtlCol="0">
            <a:spAutoFit/>
          </a:bodyPr>
          <a:lstStyle/>
          <a:p>
            <a:r>
              <a:rPr lang="en-US" sz="2400" dirty="0">
                <a:solidFill>
                  <a:srgbClr val="DCB689"/>
                </a:solidFill>
              </a:rPr>
              <a:t>int IRS = 8;</a:t>
            </a:r>
          </a:p>
          <a:p>
            <a:r>
              <a:rPr lang="en-US" sz="2400" dirty="0">
                <a:solidFill>
                  <a:srgbClr val="DCB689"/>
                </a:solidFill>
              </a:rPr>
              <a:t>int LED = 7;</a:t>
            </a:r>
          </a:p>
          <a:p>
            <a:r>
              <a:rPr lang="en-US" sz="2400" dirty="0">
                <a:solidFill>
                  <a:srgbClr val="DCB689"/>
                </a:solidFill>
              </a:rPr>
              <a:t>void setup() {</a:t>
            </a:r>
          </a:p>
          <a:p>
            <a:r>
              <a:rPr lang="en-US" sz="2400" dirty="0">
                <a:solidFill>
                  <a:srgbClr val="DCB689"/>
                </a:solidFill>
              </a:rPr>
              <a:t>  // put your setup code here, to run once:</a:t>
            </a:r>
          </a:p>
          <a:p>
            <a:r>
              <a:rPr lang="en-US" sz="2400" dirty="0">
                <a:solidFill>
                  <a:srgbClr val="DCB689"/>
                </a:solidFill>
              </a:rPr>
              <a:t>  </a:t>
            </a:r>
            <a:r>
              <a:rPr lang="en-US" sz="2400" dirty="0" err="1">
                <a:solidFill>
                  <a:srgbClr val="DCB689"/>
                </a:solidFill>
              </a:rPr>
              <a:t>pinMode</a:t>
            </a:r>
            <a:r>
              <a:rPr lang="en-US" sz="2400" dirty="0">
                <a:solidFill>
                  <a:srgbClr val="DCB689"/>
                </a:solidFill>
              </a:rPr>
              <a:t>(IRS,INPUT);</a:t>
            </a:r>
          </a:p>
          <a:p>
            <a:r>
              <a:rPr lang="en-US" sz="2400" dirty="0">
                <a:solidFill>
                  <a:srgbClr val="DCB689"/>
                </a:solidFill>
              </a:rPr>
              <a:t>  </a:t>
            </a:r>
            <a:r>
              <a:rPr lang="en-US" sz="2400" dirty="0" err="1">
                <a:solidFill>
                  <a:srgbClr val="DCB689"/>
                </a:solidFill>
              </a:rPr>
              <a:t>pinMode</a:t>
            </a:r>
            <a:r>
              <a:rPr lang="en-US" sz="2400" dirty="0">
                <a:solidFill>
                  <a:srgbClr val="DCB689"/>
                </a:solidFill>
              </a:rPr>
              <a:t>(LED,OUTPUT);</a:t>
            </a:r>
          </a:p>
          <a:p>
            <a:r>
              <a:rPr lang="en-US" sz="2400" dirty="0">
                <a:solidFill>
                  <a:srgbClr val="DCB689"/>
                </a:solidFill>
              </a:rPr>
              <a:t>}</a:t>
            </a:r>
          </a:p>
          <a:p>
            <a:r>
              <a:rPr lang="en-US" sz="2400" dirty="0">
                <a:solidFill>
                  <a:srgbClr val="DCB689"/>
                </a:solidFill>
              </a:rPr>
              <a:t>void loop() {</a:t>
            </a:r>
          </a:p>
          <a:p>
            <a:r>
              <a:rPr lang="en-US" sz="2400" dirty="0">
                <a:solidFill>
                  <a:srgbClr val="DCB689"/>
                </a:solidFill>
              </a:rPr>
              <a:t>  // put your main code here, to run repeatedly:</a:t>
            </a:r>
          </a:p>
          <a:p>
            <a:r>
              <a:rPr lang="en-US" sz="2400" dirty="0">
                <a:solidFill>
                  <a:srgbClr val="DCB689"/>
                </a:solidFill>
              </a:rPr>
              <a:t>  int SIGNAL = </a:t>
            </a:r>
            <a:r>
              <a:rPr lang="en-US" sz="2400" dirty="0" err="1">
                <a:solidFill>
                  <a:srgbClr val="DCB689"/>
                </a:solidFill>
              </a:rPr>
              <a:t>digitalRead</a:t>
            </a:r>
            <a:r>
              <a:rPr lang="en-US" sz="2400" dirty="0">
                <a:solidFill>
                  <a:srgbClr val="DCB689"/>
                </a:solidFill>
              </a:rPr>
              <a:t>(IRS);</a:t>
            </a:r>
          </a:p>
          <a:p>
            <a:r>
              <a:rPr lang="en-US" sz="2400" dirty="0">
                <a:solidFill>
                  <a:srgbClr val="DCB689"/>
                </a:solidFill>
              </a:rPr>
              <a:t>  if (SIGNAL == LOW) { //Instead of low you can also give 0</a:t>
            </a:r>
          </a:p>
          <a:p>
            <a:r>
              <a:rPr lang="en-US" sz="2400" dirty="0">
                <a:solidFill>
                  <a:srgbClr val="DCB689"/>
                </a:solidFill>
              </a:rPr>
              <a:t>    </a:t>
            </a:r>
            <a:r>
              <a:rPr lang="en-US" sz="2400" dirty="0" err="1">
                <a:solidFill>
                  <a:srgbClr val="DCB689"/>
                </a:solidFill>
              </a:rPr>
              <a:t>digitalWrite</a:t>
            </a:r>
            <a:r>
              <a:rPr lang="en-US" sz="2400" dirty="0">
                <a:solidFill>
                  <a:srgbClr val="DCB689"/>
                </a:solidFill>
              </a:rPr>
              <a:t>(LED, 1); //Instead of 1 you can also give High</a:t>
            </a:r>
          </a:p>
          <a:p>
            <a:r>
              <a:rPr lang="en-US" sz="2400" dirty="0">
                <a:solidFill>
                  <a:srgbClr val="DCB689"/>
                </a:solidFill>
              </a:rPr>
              <a:t>  }</a:t>
            </a:r>
          </a:p>
          <a:p>
            <a:r>
              <a:rPr lang="en-US" sz="2400" dirty="0">
                <a:solidFill>
                  <a:srgbClr val="DCB689"/>
                </a:solidFill>
              </a:rPr>
              <a:t>  else {</a:t>
            </a:r>
          </a:p>
          <a:p>
            <a:r>
              <a:rPr lang="en-US" sz="2400" dirty="0">
                <a:solidFill>
                  <a:srgbClr val="DCB689"/>
                </a:solidFill>
              </a:rPr>
              <a:t>    </a:t>
            </a:r>
            <a:r>
              <a:rPr lang="en-US" sz="2400" dirty="0" err="1">
                <a:solidFill>
                  <a:srgbClr val="DCB689"/>
                </a:solidFill>
              </a:rPr>
              <a:t>digitalWrite</a:t>
            </a:r>
            <a:r>
              <a:rPr lang="en-US" sz="2400" dirty="0">
                <a:solidFill>
                  <a:srgbClr val="DCB689"/>
                </a:solidFill>
              </a:rPr>
              <a:t>(LED,0);</a:t>
            </a:r>
          </a:p>
          <a:p>
            <a:r>
              <a:rPr lang="en-US" sz="2400" dirty="0">
                <a:solidFill>
                  <a:srgbClr val="DCB689"/>
                </a:solidFill>
              </a:rPr>
              <a:t>  }</a:t>
            </a:r>
          </a:p>
          <a:p>
            <a:r>
              <a:rPr lang="en-US" sz="2400" dirty="0">
                <a:solidFill>
                  <a:srgbClr val="DCB689"/>
                </a:solidFill>
              </a:rPr>
              <a:t>}</a:t>
            </a:r>
          </a:p>
          <a:p>
            <a:endParaRPr lang="en-US" sz="2400" dirty="0">
              <a:solidFill>
                <a:srgbClr val="DCB689"/>
              </a:solidFill>
            </a:endParaRPr>
          </a:p>
        </p:txBody>
      </p:sp>
    </p:spTree>
    <p:extLst>
      <p:ext uri="{BB962C8B-B14F-4D97-AF65-F5344CB8AC3E}">
        <p14:creationId xmlns:p14="http://schemas.microsoft.com/office/powerpoint/2010/main" val="860705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pic>
        <p:nvPicPr>
          <p:cNvPr id="13" name="Content Placeholder 12">
            <a:extLst>
              <a:ext uri="{FF2B5EF4-FFF2-40B4-BE49-F238E27FC236}">
                <a16:creationId xmlns:a16="http://schemas.microsoft.com/office/drawing/2014/main" id="{FD9C9999-4B84-403D-A35D-9850E42D91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7100" y="3186906"/>
            <a:ext cx="5257800" cy="1628775"/>
          </a:xfrm>
        </p:spPr>
      </p:pic>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4"/>
          <a:stretch>
            <a:fillRect/>
          </a:stretch>
        </p:blipFill>
        <p:spPr>
          <a:xfrm>
            <a:off x="0" y="0"/>
            <a:ext cx="12192000" cy="6858000"/>
          </a:xfrm>
          <a:prstGeom prst="rect">
            <a:avLst/>
          </a:prstGeom>
        </p:spPr>
      </p:pic>
      <p:sp>
        <p:nvSpPr>
          <p:cNvPr id="7" name="TextBox 6"/>
          <p:cNvSpPr txBox="1"/>
          <p:nvPr/>
        </p:nvSpPr>
        <p:spPr>
          <a:xfrm>
            <a:off x="3078760" y="1140903"/>
            <a:ext cx="5905849" cy="1077218"/>
          </a:xfrm>
          <a:prstGeom prst="rect">
            <a:avLst/>
          </a:prstGeom>
          <a:noFill/>
        </p:spPr>
        <p:txBody>
          <a:bodyPr wrap="square" rtlCol="0">
            <a:spAutoFit/>
          </a:bodyPr>
          <a:lstStyle/>
          <a:p>
            <a:pPr algn="ctr"/>
            <a:r>
              <a:rPr lang="en-US" sz="3200" dirty="0">
                <a:solidFill>
                  <a:srgbClr val="DCB689"/>
                </a:solidFill>
                <a:latin typeface="Poppins ExtraBold" pitchFamily="2" charset="0"/>
                <a:cs typeface="Poppins ExtraBold" pitchFamily="2" charset="0"/>
              </a:rPr>
              <a:t>Arduino Nano connection with IR sensor</a:t>
            </a:r>
            <a:endParaRPr lang="en-IN" sz="3200" dirty="0">
              <a:solidFill>
                <a:srgbClr val="DCB689"/>
              </a:solidFill>
              <a:latin typeface="Poppins ExtraBold" pitchFamily="2" charset="0"/>
              <a:cs typeface="Poppins ExtraBold" pitchFamily="2" charset="0"/>
            </a:endParaRPr>
          </a:p>
        </p:txBody>
      </p:sp>
      <p:sp>
        <p:nvSpPr>
          <p:cNvPr id="4" name="TextBox 3">
            <a:extLst>
              <a:ext uri="{FF2B5EF4-FFF2-40B4-BE49-F238E27FC236}">
                <a16:creationId xmlns:a16="http://schemas.microsoft.com/office/drawing/2014/main" id="{CD3D0A8C-D945-00C9-CD28-4155F64DEF75}"/>
              </a:ext>
            </a:extLst>
          </p:cNvPr>
          <p:cNvSpPr txBox="1"/>
          <p:nvPr/>
        </p:nvSpPr>
        <p:spPr>
          <a:xfrm>
            <a:off x="642026" y="2402732"/>
            <a:ext cx="1537600" cy="523220"/>
          </a:xfrm>
          <a:prstGeom prst="rect">
            <a:avLst/>
          </a:prstGeom>
          <a:noFill/>
        </p:spPr>
        <p:txBody>
          <a:bodyPr wrap="none" rtlCol="0">
            <a:spAutoFit/>
          </a:bodyPr>
          <a:lstStyle/>
          <a:p>
            <a:r>
              <a:rPr lang="en-IN" sz="2800" dirty="0">
                <a:solidFill>
                  <a:srgbClr val="DCB689"/>
                </a:solidFill>
                <a:latin typeface="Poppins ExtraBold" panose="00000900000000000000" pitchFamily="2" charset="0"/>
                <a:cs typeface="Poppins ExtraBold" panose="00000900000000000000" pitchFamily="2" charset="0"/>
              </a:rPr>
              <a:t>Legend</a:t>
            </a:r>
          </a:p>
        </p:txBody>
      </p:sp>
      <p:sp>
        <p:nvSpPr>
          <p:cNvPr id="6" name="TextBox 5">
            <a:extLst>
              <a:ext uri="{FF2B5EF4-FFF2-40B4-BE49-F238E27FC236}">
                <a16:creationId xmlns:a16="http://schemas.microsoft.com/office/drawing/2014/main" id="{2E627E59-7400-3291-EE76-C0A12E4FB55A}"/>
              </a:ext>
            </a:extLst>
          </p:cNvPr>
          <p:cNvSpPr txBox="1"/>
          <p:nvPr/>
        </p:nvSpPr>
        <p:spPr>
          <a:xfrm>
            <a:off x="838200" y="3429000"/>
            <a:ext cx="3918060" cy="1200329"/>
          </a:xfrm>
          <a:prstGeom prst="rect">
            <a:avLst/>
          </a:prstGeom>
          <a:noFill/>
        </p:spPr>
        <p:txBody>
          <a:bodyPr wrap="none" rtlCol="0">
            <a:spAutoFit/>
          </a:bodyPr>
          <a:lstStyle/>
          <a:p>
            <a:pPr marL="285750" indent="-285750">
              <a:buFont typeface="Arial" panose="020B0604020202020204" pitchFamily="34" charset="0"/>
              <a:buChar char="•"/>
            </a:pPr>
            <a:r>
              <a:rPr lang="en-IN" dirty="0" err="1">
                <a:solidFill>
                  <a:srgbClr val="DCB689"/>
                </a:solidFill>
                <a:latin typeface="Poppins ExtraBold" panose="00000900000000000000" pitchFamily="2" charset="0"/>
                <a:cs typeface="Poppins ExtraBold" panose="00000900000000000000" pitchFamily="2" charset="0"/>
              </a:rPr>
              <a:t>Vcc</a:t>
            </a:r>
            <a:r>
              <a:rPr lang="en-IN" dirty="0">
                <a:solidFill>
                  <a:srgbClr val="DCB689"/>
                </a:solidFill>
                <a:latin typeface="Poppins ExtraBold" panose="00000900000000000000" pitchFamily="2" charset="0"/>
                <a:cs typeface="Poppins ExtraBold" panose="00000900000000000000" pitchFamily="2" charset="0"/>
              </a:rPr>
              <a:t> connected to 5v pin</a:t>
            </a:r>
          </a:p>
          <a:p>
            <a:pPr marL="285750" indent="-285750">
              <a:buFont typeface="Arial" panose="020B0604020202020204" pitchFamily="34" charset="0"/>
              <a:buChar char="•"/>
            </a:pPr>
            <a:r>
              <a:rPr lang="en-IN" dirty="0">
                <a:solidFill>
                  <a:srgbClr val="DCB689"/>
                </a:solidFill>
                <a:latin typeface="Poppins ExtraBold" panose="00000900000000000000" pitchFamily="2" charset="0"/>
                <a:cs typeface="Poppins ExtraBold" panose="00000900000000000000" pitchFamily="2" charset="0"/>
              </a:rPr>
              <a:t>Ground connected to ground</a:t>
            </a:r>
          </a:p>
          <a:p>
            <a:pPr marL="285750" indent="-285750">
              <a:buFont typeface="Arial" panose="020B0604020202020204" pitchFamily="34" charset="0"/>
              <a:buChar char="•"/>
            </a:pPr>
            <a:r>
              <a:rPr lang="en-IN" dirty="0">
                <a:solidFill>
                  <a:srgbClr val="DCB689"/>
                </a:solidFill>
                <a:latin typeface="Poppins ExtraBold" panose="00000900000000000000" pitchFamily="2" charset="0"/>
                <a:cs typeface="Poppins ExtraBold" panose="00000900000000000000" pitchFamily="2" charset="0"/>
              </a:rPr>
              <a:t>Out/Data pin connected to </a:t>
            </a:r>
          </a:p>
          <a:p>
            <a:r>
              <a:rPr lang="en-IN" dirty="0">
                <a:solidFill>
                  <a:srgbClr val="DCB689"/>
                </a:solidFill>
                <a:latin typeface="Poppins ExtraBold" panose="00000900000000000000" pitchFamily="2" charset="0"/>
                <a:cs typeface="Poppins ExtraBold" panose="00000900000000000000" pitchFamily="2" charset="0"/>
              </a:rPr>
              <a:t>       digital pin</a:t>
            </a:r>
          </a:p>
        </p:txBody>
      </p:sp>
      <p:pic>
        <p:nvPicPr>
          <p:cNvPr id="1028" name="Picture 4" descr="Ir Sensor - Infrared Sensor Transparent PNG - 800x800 - Free Download on  NicePNG">
            <a:extLst>
              <a:ext uri="{FF2B5EF4-FFF2-40B4-BE49-F238E27FC236}">
                <a16:creationId xmlns:a16="http://schemas.microsoft.com/office/drawing/2014/main" id="{A73A1F1F-4349-58A6-BBF1-BF2788368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726" y="2758432"/>
            <a:ext cx="4692851" cy="259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70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1692771"/>
          </a:xfrm>
          <a:prstGeom prst="rect">
            <a:avLst/>
          </a:prstGeom>
          <a:noFill/>
        </p:spPr>
        <p:txBody>
          <a:bodyPr wrap="square" rtlCol="0">
            <a:spAutoFit/>
          </a:bodyPr>
          <a:lstStyle/>
          <a:p>
            <a:pPr algn="ctr"/>
            <a:r>
              <a:rPr lang="en-US" sz="4400" dirty="0">
                <a:solidFill>
                  <a:srgbClr val="DCB689"/>
                </a:solidFill>
                <a:latin typeface="Poppins ExtraBold" pitchFamily="2" charset="0"/>
                <a:cs typeface="Poppins ExtraBold" pitchFamily="2" charset="0"/>
              </a:rPr>
              <a:t>Let’s START</a:t>
            </a:r>
            <a:r>
              <a:rPr lang="en-US" sz="2400" dirty="0">
                <a:solidFill>
                  <a:srgbClr val="DCB689"/>
                </a:solidFill>
                <a:latin typeface="Poppins ExtraBold" pitchFamily="2" charset="0"/>
                <a:cs typeface="Poppins ExtraBold" pitchFamily="2" charset="0"/>
              </a:rPr>
              <a:t> the Theoretical basics of the</a:t>
            </a:r>
          </a:p>
          <a:p>
            <a:pPr algn="ctr"/>
            <a:r>
              <a:rPr lang="en-US" sz="2400" dirty="0">
                <a:solidFill>
                  <a:srgbClr val="DCB689"/>
                </a:solidFill>
                <a:latin typeface="Poppins ExtraBold" pitchFamily="2" charset="0"/>
                <a:cs typeface="Poppins ExtraBold" pitchFamily="2" charset="0"/>
              </a:rPr>
              <a:t> </a:t>
            </a:r>
            <a:r>
              <a:rPr lang="en-US" sz="3600" dirty="0">
                <a:solidFill>
                  <a:srgbClr val="DCB689"/>
                </a:solidFill>
                <a:latin typeface="Poppins ExtraBold" pitchFamily="2" charset="0"/>
                <a:cs typeface="Poppins ExtraBold" pitchFamily="2" charset="0"/>
              </a:rPr>
              <a:t>IR sensor !!!</a:t>
            </a:r>
            <a:endParaRPr lang="en-IN" sz="3600" dirty="0">
              <a:solidFill>
                <a:srgbClr val="DCB689"/>
              </a:solidFill>
              <a:latin typeface="Poppins ExtraBold" pitchFamily="2" charset="0"/>
              <a:cs typeface="Poppins ExtraBold" pitchFamily="2" charset="0"/>
            </a:endParaRPr>
          </a:p>
        </p:txBody>
      </p:sp>
      <p:pic>
        <p:nvPicPr>
          <p:cNvPr id="3076" name="Picture 4" descr="Excited Lets Go GIF by Mind Pump Med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56558" y="3251083"/>
            <a:ext cx="2525086" cy="252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43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5CB5-B76B-84E6-5F0C-2D978F1CCC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2DDE190-726D-B0A6-FEB0-1F93FCB80A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4102" name="Picture 6" descr="Electronic Breadboard Templates">
            <a:extLst>
              <a:ext uri="{FF2B5EF4-FFF2-40B4-BE49-F238E27FC236}">
                <a16:creationId xmlns:a16="http://schemas.microsoft.com/office/drawing/2014/main" id="{9FA95760-F0A3-0202-E8DB-EAAD7C7F9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2" y="3322341"/>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ownload HD Arduino Nano V3 - Arduino Nano Original Transparent PNG Image -  NicePNG.com">
            <a:extLst>
              <a:ext uri="{FF2B5EF4-FFF2-40B4-BE49-F238E27FC236}">
                <a16:creationId xmlns:a16="http://schemas.microsoft.com/office/drawing/2014/main" id="{D62AE469-D4A5-B2CB-D1D3-F39646BA9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BC37F3-8E55-6786-AC27-344A25960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9" name="Picture 8">
            <a:extLst>
              <a:ext uri="{FF2B5EF4-FFF2-40B4-BE49-F238E27FC236}">
                <a16:creationId xmlns:a16="http://schemas.microsoft.com/office/drawing/2014/main" id="{08F2F82B-9BC5-06BE-6805-9A5C4D482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11" name="Straight Connector 10">
            <a:extLst>
              <a:ext uri="{FF2B5EF4-FFF2-40B4-BE49-F238E27FC236}">
                <a16:creationId xmlns:a16="http://schemas.microsoft.com/office/drawing/2014/main" id="{65A28F64-8F86-514E-6183-B93F79FEAF8F}"/>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9CD756-D66B-CE47-F05E-F0EF60057E49}"/>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E032C9-FA27-9CF7-4B5B-45C1D8BA28E6}"/>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1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E811-ED67-21E9-210E-3FA167D89D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3C8639-9417-DA4A-BC65-2DD4AA6EB6FD}"/>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3F3CCC52-D7D6-E670-7723-F70804A1C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A3F0459C-FD3B-CFF9-889A-C146F3420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2" y="3322341"/>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9DA22F5E-2378-66BF-68BA-4DD4A897B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3FF23E1-8D55-48D2-2636-EF98E6C6C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8AC25519-6B5D-DF04-6F96-16CB2DF5F1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59CF60E4-B383-392A-615B-E907F6951490}"/>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DEB1088-E185-0988-93B0-4E882E43B7B1}"/>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FB6AC-B21B-BE24-6977-910D09975A38}"/>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3012A1-FB49-23A3-586B-4C76C8C5DDE8}"/>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E2CD22-1813-A80D-11A0-9689F7B8F4B3}"/>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5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0E7C-788F-2AF9-198E-27A74B3F94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3B1B8E-53EE-C067-9A9F-542C9985FCDE}"/>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784289E3-34DA-79D3-47B2-07BBFB56C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83A8B238-D528-3003-093D-0235C24E4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 y="3318923"/>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0E76994F-E706-BCDF-A855-91A9A21F8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0A045ED-A227-3A80-0167-67DF304FC4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26F1000C-867B-8D15-303B-938ED166F4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5E76BF80-76EB-3377-720B-54A49C40C45F}"/>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192BC58-E8FC-0798-0F5B-982986B2078F}"/>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F11BFA-3092-DEF2-08D6-D1FC12CA2127}"/>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4FCAF6-DEA4-F7AF-CAB7-FD46AB6F8CF9}"/>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D31930-7D66-8A21-B445-CC716E369568}"/>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38FEA3-CDBB-1FAD-9A63-AD2FCEEB5C1D}"/>
              </a:ext>
            </a:extLst>
          </p:cNvPr>
          <p:cNvCxnSpPr/>
          <p:nvPr/>
        </p:nvCxnSpPr>
        <p:spPr>
          <a:xfrm>
            <a:off x="3346315" y="2676414"/>
            <a:ext cx="0" cy="1866403"/>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8846F33-7ADA-A97F-E717-B9E158E34485}"/>
              </a:ext>
            </a:extLst>
          </p:cNvPr>
          <p:cNvCxnSpPr/>
          <p:nvPr/>
        </p:nvCxnSpPr>
        <p:spPr>
          <a:xfrm flipV="1">
            <a:off x="5963055" y="4377447"/>
            <a:ext cx="0" cy="1653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FDBC4E-46DE-B3DB-4ABF-C465CADF153D}"/>
              </a:ext>
            </a:extLst>
          </p:cNvPr>
          <p:cNvCxnSpPr/>
          <p:nvPr/>
        </p:nvCxnSpPr>
        <p:spPr>
          <a:xfrm>
            <a:off x="3346315" y="4542817"/>
            <a:ext cx="26167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16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93EE-0B2A-725C-F16D-F0BCE82523E2}"/>
              </a:ext>
            </a:extLst>
          </p:cNvPr>
          <p:cNvSpPr>
            <a:spLocks noGrp="1"/>
          </p:cNvSpPr>
          <p:nvPr>
            <p:ph type="title"/>
          </p:nvPr>
        </p:nvSpPr>
        <p:spPr/>
        <p:txBody>
          <a:bodyPr/>
          <a:lstStyle/>
          <a:p>
            <a:r>
              <a:rPr lang="en-IN" dirty="0"/>
              <a:t>0</a:t>
            </a:r>
          </a:p>
        </p:txBody>
      </p:sp>
      <p:sp>
        <p:nvSpPr>
          <p:cNvPr id="3" name="Content Placeholder 2">
            <a:extLst>
              <a:ext uri="{FF2B5EF4-FFF2-40B4-BE49-F238E27FC236}">
                <a16:creationId xmlns:a16="http://schemas.microsoft.com/office/drawing/2014/main" id="{8E64E38C-B8D7-EA0D-7CC6-37C45852DBB5}"/>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38E2EAEC-B8D2-918D-60D5-D4CCF707B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A056925A-C9E2-9279-868F-5027FA51E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 y="3318923"/>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227CE8AA-AD71-31FF-3AE7-BD75A1D63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56B0DA-0BF4-4731-C92C-C415DFBD7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FA799A0C-1ABE-41AE-228D-C23BF76184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B4909E52-7C01-65D9-B623-2713936763AB}"/>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5FF316D-7267-27E8-11FD-422A89BE82DF}"/>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6F1E97-838E-7F97-D5BE-E3DF49E76F7B}"/>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140C24-C0AE-6934-64D4-1C62F21672C1}"/>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04E153-BD94-9153-88CD-179332C059C7}"/>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8FB049-7621-B48E-4375-BB2F12D7D2C3}"/>
              </a:ext>
            </a:extLst>
          </p:cNvPr>
          <p:cNvCxnSpPr/>
          <p:nvPr/>
        </p:nvCxnSpPr>
        <p:spPr>
          <a:xfrm>
            <a:off x="3346315" y="2666686"/>
            <a:ext cx="0" cy="18664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EA2469-CD56-F8FE-6C4C-01BBA5EAA0FF}"/>
              </a:ext>
            </a:extLst>
          </p:cNvPr>
          <p:cNvCxnSpPr/>
          <p:nvPr/>
        </p:nvCxnSpPr>
        <p:spPr>
          <a:xfrm flipV="1">
            <a:off x="5963055" y="4377447"/>
            <a:ext cx="0" cy="1653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521D34-7CAD-B0E1-6F27-A9DA8B763616}"/>
              </a:ext>
            </a:extLst>
          </p:cNvPr>
          <p:cNvCxnSpPr/>
          <p:nvPr/>
        </p:nvCxnSpPr>
        <p:spPr>
          <a:xfrm>
            <a:off x="3715966" y="2676414"/>
            <a:ext cx="0" cy="1701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50A844-D276-5A65-201A-E9113EDF1D2F}"/>
              </a:ext>
            </a:extLst>
          </p:cNvPr>
          <p:cNvCxnSpPr/>
          <p:nvPr/>
        </p:nvCxnSpPr>
        <p:spPr>
          <a:xfrm>
            <a:off x="3715966" y="4377447"/>
            <a:ext cx="21208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BC93C0-67A1-5FC0-25D0-60DDD59C468D}"/>
              </a:ext>
            </a:extLst>
          </p:cNvPr>
          <p:cNvCxnSpPr/>
          <p:nvPr/>
        </p:nvCxnSpPr>
        <p:spPr>
          <a:xfrm>
            <a:off x="3346315" y="4533089"/>
            <a:ext cx="26167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53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A2C2-831E-A821-D32A-12703E2295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8DA3D5-321E-B149-F13F-18B1AB9FEE5E}"/>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B6DB5D0D-718C-CF1C-CBB8-70D556F8B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9C9CC179-6FD3-4FFC-2ED8-3474AEEE3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 y="3318923"/>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5906C4DF-D785-0E57-3686-D31FF57EA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768DD16-70F0-BB47-B711-91EA75C2E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F6876746-37D8-D2AA-63BA-C9087771B8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6BDB1E40-A39B-96F8-98F2-1983E4A2D237}"/>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349ED89-99D8-5D4C-BD54-20CC7F42ACCF}"/>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785B67E-7925-59F0-1837-708C3FC63732}"/>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95D34C-2DCB-C889-96AE-F0F9DBCEA7CF}"/>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E65DE2-7769-3D6C-2CE1-DF9FF24238B5}"/>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CA4FBD-6716-85ED-4901-79ADB5A6534D}"/>
              </a:ext>
            </a:extLst>
          </p:cNvPr>
          <p:cNvCxnSpPr/>
          <p:nvPr/>
        </p:nvCxnSpPr>
        <p:spPr>
          <a:xfrm>
            <a:off x="3346315" y="2666686"/>
            <a:ext cx="0" cy="18664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8ADF79-9BF1-8177-8413-FADA1225C15A}"/>
              </a:ext>
            </a:extLst>
          </p:cNvPr>
          <p:cNvCxnSpPr/>
          <p:nvPr/>
        </p:nvCxnSpPr>
        <p:spPr>
          <a:xfrm flipV="1">
            <a:off x="5963055" y="4377447"/>
            <a:ext cx="0" cy="1653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35EDF-D5F1-E7DC-BF11-00B8EC409F3D}"/>
              </a:ext>
            </a:extLst>
          </p:cNvPr>
          <p:cNvCxnSpPr/>
          <p:nvPr/>
        </p:nvCxnSpPr>
        <p:spPr>
          <a:xfrm>
            <a:off x="3715966" y="2676414"/>
            <a:ext cx="0" cy="1701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F69097-4D57-C3AC-BE2D-05DB3B2F70BE}"/>
              </a:ext>
            </a:extLst>
          </p:cNvPr>
          <p:cNvCxnSpPr/>
          <p:nvPr/>
        </p:nvCxnSpPr>
        <p:spPr>
          <a:xfrm>
            <a:off x="3715966" y="4377447"/>
            <a:ext cx="21208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4D9BF8-EBD8-4C6E-750E-6DB43593DF59}"/>
              </a:ext>
            </a:extLst>
          </p:cNvPr>
          <p:cNvCxnSpPr/>
          <p:nvPr/>
        </p:nvCxnSpPr>
        <p:spPr>
          <a:xfrm>
            <a:off x="3346315" y="4533089"/>
            <a:ext cx="26167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88558E-D3C9-7968-1EAE-D2B5EBE94FD2}"/>
              </a:ext>
            </a:extLst>
          </p:cNvPr>
          <p:cNvCxnSpPr/>
          <p:nvPr/>
        </p:nvCxnSpPr>
        <p:spPr>
          <a:xfrm flipH="1">
            <a:off x="4669277" y="4241260"/>
            <a:ext cx="105058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5EC071-7694-ED44-526F-062987F739D1}"/>
              </a:ext>
            </a:extLst>
          </p:cNvPr>
          <p:cNvCxnSpPr/>
          <p:nvPr/>
        </p:nvCxnSpPr>
        <p:spPr>
          <a:xfrm flipV="1">
            <a:off x="4659549" y="786433"/>
            <a:ext cx="0" cy="346455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DBCF34-C9C3-AEBA-28F1-29C56989FBE4}"/>
              </a:ext>
            </a:extLst>
          </p:cNvPr>
          <p:cNvCxnSpPr/>
          <p:nvPr/>
        </p:nvCxnSpPr>
        <p:spPr>
          <a:xfrm flipH="1">
            <a:off x="3132306" y="786433"/>
            <a:ext cx="15369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87A74E-21BA-D025-0BA9-FE6111820B13}"/>
              </a:ext>
            </a:extLst>
          </p:cNvPr>
          <p:cNvCxnSpPr/>
          <p:nvPr/>
        </p:nvCxnSpPr>
        <p:spPr>
          <a:xfrm>
            <a:off x="3142034" y="786433"/>
            <a:ext cx="0" cy="59310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90AA7D-B35D-F6F4-D3C1-2754C4A0946A}"/>
              </a:ext>
            </a:extLst>
          </p:cNvPr>
          <p:cNvCxnSpPr/>
          <p:nvPr/>
        </p:nvCxnSpPr>
        <p:spPr>
          <a:xfrm>
            <a:off x="3142034" y="1379538"/>
            <a:ext cx="0" cy="108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6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A459-1A45-258A-14C9-28F1E82180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0452F2-1E1A-DE15-E442-8A291F405E9A}"/>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B34F162C-0E57-D4AD-A363-0BF6FC5A6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C7B377BD-529C-91B2-6C18-8D823CA3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 y="3342565"/>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1AA1B540-2BF1-E1FC-CFE9-5C906C2EE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0EADA6-09A4-D54E-6512-0EA9E6EE4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B244E4AB-B29B-165B-F8A9-F1580C6411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8E12611E-2FCB-795F-8FB2-FD9D2CC23B4F}"/>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264F1E7-CA39-87A0-9879-2C59B4EBA220}"/>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65243A-5975-06C7-D4CB-B2D1E2E48DBC}"/>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412979-EDF1-CEB0-EDCC-A5799EE519B3}"/>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5D86B6A-6CE7-A173-108F-E0A832D5DFAA}"/>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F1A414-2BB6-FF36-44E9-19065C7F0155}"/>
              </a:ext>
            </a:extLst>
          </p:cNvPr>
          <p:cNvCxnSpPr/>
          <p:nvPr/>
        </p:nvCxnSpPr>
        <p:spPr>
          <a:xfrm>
            <a:off x="3346315" y="2666686"/>
            <a:ext cx="0" cy="18664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199639-5D8E-FC9A-1253-569D11605AB0}"/>
              </a:ext>
            </a:extLst>
          </p:cNvPr>
          <p:cNvCxnSpPr/>
          <p:nvPr/>
        </p:nvCxnSpPr>
        <p:spPr>
          <a:xfrm flipV="1">
            <a:off x="5963055" y="4377447"/>
            <a:ext cx="0" cy="1653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5617A2-7796-07EC-C370-C586160B98F0}"/>
              </a:ext>
            </a:extLst>
          </p:cNvPr>
          <p:cNvCxnSpPr/>
          <p:nvPr/>
        </p:nvCxnSpPr>
        <p:spPr>
          <a:xfrm>
            <a:off x="3715966" y="2676414"/>
            <a:ext cx="0" cy="1701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3EFE60-97D1-2FD2-773B-B408B87942D4}"/>
              </a:ext>
            </a:extLst>
          </p:cNvPr>
          <p:cNvCxnSpPr/>
          <p:nvPr/>
        </p:nvCxnSpPr>
        <p:spPr>
          <a:xfrm>
            <a:off x="3715966" y="4377447"/>
            <a:ext cx="21208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2F3702-84B6-8EE8-3BCB-DC36FC58D3F9}"/>
              </a:ext>
            </a:extLst>
          </p:cNvPr>
          <p:cNvCxnSpPr/>
          <p:nvPr/>
        </p:nvCxnSpPr>
        <p:spPr>
          <a:xfrm>
            <a:off x="3346315" y="4533089"/>
            <a:ext cx="26167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D920CC-000A-FAE7-F81B-33C45E027D97}"/>
              </a:ext>
            </a:extLst>
          </p:cNvPr>
          <p:cNvCxnSpPr/>
          <p:nvPr/>
        </p:nvCxnSpPr>
        <p:spPr>
          <a:xfrm flipH="1">
            <a:off x="4669277" y="4241260"/>
            <a:ext cx="105058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796DC0-2E86-C659-220B-8F959E7CDF44}"/>
              </a:ext>
            </a:extLst>
          </p:cNvPr>
          <p:cNvCxnSpPr/>
          <p:nvPr/>
        </p:nvCxnSpPr>
        <p:spPr>
          <a:xfrm flipV="1">
            <a:off x="4659549" y="786433"/>
            <a:ext cx="0" cy="346455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C40AFF8-FB38-15BF-0CE5-6A4CBDCA203A}"/>
              </a:ext>
            </a:extLst>
          </p:cNvPr>
          <p:cNvCxnSpPr/>
          <p:nvPr/>
        </p:nvCxnSpPr>
        <p:spPr>
          <a:xfrm flipH="1">
            <a:off x="3132306" y="786433"/>
            <a:ext cx="15369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F5C307-1EEA-B64F-CA12-2061D93A7220}"/>
              </a:ext>
            </a:extLst>
          </p:cNvPr>
          <p:cNvCxnSpPr/>
          <p:nvPr/>
        </p:nvCxnSpPr>
        <p:spPr>
          <a:xfrm>
            <a:off x="3142034" y="786433"/>
            <a:ext cx="0" cy="59310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C26C56-308D-FFC9-D476-5EF9C881EF51}"/>
              </a:ext>
            </a:extLst>
          </p:cNvPr>
          <p:cNvCxnSpPr/>
          <p:nvPr/>
        </p:nvCxnSpPr>
        <p:spPr>
          <a:xfrm>
            <a:off x="3142034" y="1379538"/>
            <a:ext cx="0" cy="108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816B-586D-C434-377F-FE8C126120DB}"/>
              </a:ext>
            </a:extLst>
          </p:cNvPr>
          <p:cNvCxnSpPr>
            <a:cxnSpLocks/>
          </p:cNvCxnSpPr>
          <p:nvPr/>
        </p:nvCxnSpPr>
        <p:spPr>
          <a:xfrm>
            <a:off x="7305473" y="4147127"/>
            <a:ext cx="1439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459CEC-458D-F322-C28C-8141F81EFEDE}"/>
              </a:ext>
            </a:extLst>
          </p:cNvPr>
          <p:cNvCxnSpPr/>
          <p:nvPr/>
        </p:nvCxnSpPr>
        <p:spPr>
          <a:xfrm flipV="1">
            <a:off x="8745166" y="234544"/>
            <a:ext cx="0" cy="3949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66B787-5FF3-F605-E612-FDF3271D87B7}"/>
              </a:ext>
            </a:extLst>
          </p:cNvPr>
          <p:cNvCxnSpPr/>
          <p:nvPr/>
        </p:nvCxnSpPr>
        <p:spPr>
          <a:xfrm flipH="1">
            <a:off x="2762655" y="175098"/>
            <a:ext cx="598251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277881-663B-2813-EC73-963303DB7989}"/>
              </a:ext>
            </a:extLst>
          </p:cNvPr>
          <p:cNvCxnSpPr/>
          <p:nvPr/>
        </p:nvCxnSpPr>
        <p:spPr>
          <a:xfrm>
            <a:off x="2762655" y="165370"/>
            <a:ext cx="0" cy="13229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C39C5-DBB8-9EA8-380A-E4DC898DDF40}"/>
              </a:ext>
            </a:extLst>
          </p:cNvPr>
          <p:cNvCxnSpPr/>
          <p:nvPr/>
        </p:nvCxnSpPr>
        <p:spPr>
          <a:xfrm flipV="1">
            <a:off x="8745166" y="165370"/>
            <a:ext cx="0" cy="6917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53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20D2-5B87-B225-49AF-F05892DD80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A1364A-393C-1FFA-2642-55D4C9945E3D}"/>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88DCC97F-5D7C-2DDF-2704-AD0018C4A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6" descr="Electronic Breadboard Templates">
            <a:extLst>
              <a:ext uri="{FF2B5EF4-FFF2-40B4-BE49-F238E27FC236}">
                <a16:creationId xmlns:a16="http://schemas.microsoft.com/office/drawing/2014/main" id="{66CC5F74-87DD-BCB1-97AF-6AEC532FF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 y="3342565"/>
            <a:ext cx="6979558" cy="2381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Download HD Arduino Nano V3 - Arduino Nano Original Transparent PNG Image -  NicePNG.com">
            <a:extLst>
              <a:ext uri="{FF2B5EF4-FFF2-40B4-BE49-F238E27FC236}">
                <a16:creationId xmlns:a16="http://schemas.microsoft.com/office/drawing/2014/main" id="{7E10C485-4458-53CB-32BB-A20FCD02D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9538"/>
            <a:ext cx="33718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8368A9-FD2C-D87F-BF79-CA25B1251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475" y="1240122"/>
            <a:ext cx="1723550" cy="1436292"/>
          </a:xfrm>
          <a:prstGeom prst="rect">
            <a:avLst/>
          </a:prstGeom>
        </p:spPr>
      </p:pic>
      <p:pic>
        <p:nvPicPr>
          <p:cNvPr id="8" name="Picture 7">
            <a:extLst>
              <a:ext uri="{FF2B5EF4-FFF2-40B4-BE49-F238E27FC236}">
                <a16:creationId xmlns:a16="http://schemas.microsoft.com/office/drawing/2014/main" id="{FFECA5D8-E210-3CC6-9EA8-969B99254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691894" y="1584079"/>
            <a:ext cx="2311288" cy="715997"/>
          </a:xfrm>
          <a:prstGeom prst="rect">
            <a:avLst/>
          </a:prstGeom>
        </p:spPr>
      </p:pic>
      <p:cxnSp>
        <p:nvCxnSpPr>
          <p:cNvPr id="9" name="Straight Connector 8">
            <a:extLst>
              <a:ext uri="{FF2B5EF4-FFF2-40B4-BE49-F238E27FC236}">
                <a16:creationId xmlns:a16="http://schemas.microsoft.com/office/drawing/2014/main" id="{CEAF0176-ABC8-1DB1-759C-53F97DFCE067}"/>
              </a:ext>
            </a:extLst>
          </p:cNvPr>
          <p:cNvCxnSpPr/>
          <p:nvPr/>
        </p:nvCxnSpPr>
        <p:spPr>
          <a:xfrm>
            <a:off x="5719864" y="3097722"/>
            <a:ext cx="0" cy="8322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A111FCB-791E-16BA-20B7-3F42CBD7D044}"/>
              </a:ext>
            </a:extLst>
          </p:cNvPr>
          <p:cNvCxnSpPr>
            <a:cxnSpLocks/>
          </p:cNvCxnSpPr>
          <p:nvPr/>
        </p:nvCxnSpPr>
        <p:spPr>
          <a:xfrm>
            <a:off x="5836849" y="3097722"/>
            <a:ext cx="8512"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63CB7F-A419-0275-6DE3-6B2B7536F468}"/>
              </a:ext>
            </a:extLst>
          </p:cNvPr>
          <p:cNvCxnSpPr/>
          <p:nvPr/>
        </p:nvCxnSpPr>
        <p:spPr>
          <a:xfrm>
            <a:off x="5963055" y="3097722"/>
            <a:ext cx="0" cy="832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8A7B6F-5A48-FD21-18A8-384C9DBD7094}"/>
              </a:ext>
            </a:extLst>
          </p:cNvPr>
          <p:cNvCxnSpPr/>
          <p:nvPr/>
        </p:nvCxnSpPr>
        <p:spPr>
          <a:xfrm>
            <a:off x="7305473" y="2412460"/>
            <a:ext cx="0" cy="1517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CF0DFC-EB26-6B76-D548-172CB8F5002D}"/>
              </a:ext>
            </a:extLst>
          </p:cNvPr>
          <p:cNvCxnSpPr/>
          <p:nvPr/>
        </p:nvCxnSpPr>
        <p:spPr>
          <a:xfrm>
            <a:off x="7383294" y="2276272"/>
            <a:ext cx="0" cy="1653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977BB1-ADF2-4BEF-A3BB-DC476DE83EEA}"/>
              </a:ext>
            </a:extLst>
          </p:cNvPr>
          <p:cNvCxnSpPr/>
          <p:nvPr/>
        </p:nvCxnSpPr>
        <p:spPr>
          <a:xfrm>
            <a:off x="3346315" y="2666686"/>
            <a:ext cx="0" cy="18664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EDA0E2-93B7-7A79-4457-DA898FC44B4F}"/>
              </a:ext>
            </a:extLst>
          </p:cNvPr>
          <p:cNvCxnSpPr/>
          <p:nvPr/>
        </p:nvCxnSpPr>
        <p:spPr>
          <a:xfrm flipV="1">
            <a:off x="5963055" y="4377447"/>
            <a:ext cx="0" cy="1653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86C754-949C-529C-B641-BBE7736645C4}"/>
              </a:ext>
            </a:extLst>
          </p:cNvPr>
          <p:cNvCxnSpPr/>
          <p:nvPr/>
        </p:nvCxnSpPr>
        <p:spPr>
          <a:xfrm>
            <a:off x="3715966" y="2676414"/>
            <a:ext cx="0" cy="170103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8CF53F-DD98-6504-17E6-4E8ABA1A176B}"/>
              </a:ext>
            </a:extLst>
          </p:cNvPr>
          <p:cNvCxnSpPr/>
          <p:nvPr/>
        </p:nvCxnSpPr>
        <p:spPr>
          <a:xfrm>
            <a:off x="3715966" y="4377447"/>
            <a:ext cx="21208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55292F3-4628-C82D-08B3-EFE23964FFE5}"/>
              </a:ext>
            </a:extLst>
          </p:cNvPr>
          <p:cNvCxnSpPr/>
          <p:nvPr/>
        </p:nvCxnSpPr>
        <p:spPr>
          <a:xfrm>
            <a:off x="3346315" y="4533089"/>
            <a:ext cx="26167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E554E9-6822-F469-0F0A-353D08D29240}"/>
              </a:ext>
            </a:extLst>
          </p:cNvPr>
          <p:cNvCxnSpPr/>
          <p:nvPr/>
        </p:nvCxnSpPr>
        <p:spPr>
          <a:xfrm flipH="1">
            <a:off x="4669277" y="4241260"/>
            <a:ext cx="105058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E0E6B9-4C3C-C191-C3FA-8FA66332AD3B}"/>
              </a:ext>
            </a:extLst>
          </p:cNvPr>
          <p:cNvCxnSpPr/>
          <p:nvPr/>
        </p:nvCxnSpPr>
        <p:spPr>
          <a:xfrm flipV="1">
            <a:off x="4659549" y="786433"/>
            <a:ext cx="0" cy="346455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280908-0464-CD97-8379-0211C98BA0DF}"/>
              </a:ext>
            </a:extLst>
          </p:cNvPr>
          <p:cNvCxnSpPr/>
          <p:nvPr/>
        </p:nvCxnSpPr>
        <p:spPr>
          <a:xfrm flipH="1">
            <a:off x="3132306" y="786433"/>
            <a:ext cx="153697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AF2E9B-BEA5-D171-D8AB-02F6ABFD77CE}"/>
              </a:ext>
            </a:extLst>
          </p:cNvPr>
          <p:cNvCxnSpPr/>
          <p:nvPr/>
        </p:nvCxnSpPr>
        <p:spPr>
          <a:xfrm>
            <a:off x="3142034" y="786433"/>
            <a:ext cx="0" cy="59310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576502-B336-DB36-C2EE-D5AC2E4D8A22}"/>
              </a:ext>
            </a:extLst>
          </p:cNvPr>
          <p:cNvCxnSpPr/>
          <p:nvPr/>
        </p:nvCxnSpPr>
        <p:spPr>
          <a:xfrm>
            <a:off x="3142034" y="1379538"/>
            <a:ext cx="0" cy="108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2DF932-9412-37F3-3875-B71A53B80646}"/>
              </a:ext>
            </a:extLst>
          </p:cNvPr>
          <p:cNvCxnSpPr>
            <a:cxnSpLocks/>
          </p:cNvCxnSpPr>
          <p:nvPr/>
        </p:nvCxnSpPr>
        <p:spPr>
          <a:xfrm>
            <a:off x="7305473" y="4147127"/>
            <a:ext cx="14396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4E2AEFA-B550-9C31-42D5-CECA12C0BC12}"/>
              </a:ext>
            </a:extLst>
          </p:cNvPr>
          <p:cNvCxnSpPr/>
          <p:nvPr/>
        </p:nvCxnSpPr>
        <p:spPr>
          <a:xfrm flipV="1">
            <a:off x="8745166" y="234544"/>
            <a:ext cx="0" cy="3949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0DB57B-DF21-3222-FA39-2C0BA1002657}"/>
              </a:ext>
            </a:extLst>
          </p:cNvPr>
          <p:cNvCxnSpPr/>
          <p:nvPr/>
        </p:nvCxnSpPr>
        <p:spPr>
          <a:xfrm flipH="1">
            <a:off x="2762655" y="175098"/>
            <a:ext cx="598251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F98607-3126-47E4-83B2-CD3872F197FA}"/>
              </a:ext>
            </a:extLst>
          </p:cNvPr>
          <p:cNvCxnSpPr/>
          <p:nvPr/>
        </p:nvCxnSpPr>
        <p:spPr>
          <a:xfrm>
            <a:off x="2762655" y="165370"/>
            <a:ext cx="0" cy="13229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ECF0CC-E0AC-CA90-174C-0C0662B7F572}"/>
              </a:ext>
            </a:extLst>
          </p:cNvPr>
          <p:cNvCxnSpPr/>
          <p:nvPr/>
        </p:nvCxnSpPr>
        <p:spPr>
          <a:xfrm flipV="1">
            <a:off x="8745166" y="165370"/>
            <a:ext cx="0" cy="691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B7354F-CEE6-9822-BF70-EC829AB935B7}"/>
              </a:ext>
            </a:extLst>
          </p:cNvPr>
          <p:cNvCxnSpPr/>
          <p:nvPr/>
        </p:nvCxnSpPr>
        <p:spPr>
          <a:xfrm flipV="1">
            <a:off x="3346315" y="234544"/>
            <a:ext cx="0" cy="12537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EA9BC7-C74C-2278-2193-9BB7248F0ED9}"/>
              </a:ext>
            </a:extLst>
          </p:cNvPr>
          <p:cNvCxnSpPr/>
          <p:nvPr/>
        </p:nvCxnSpPr>
        <p:spPr>
          <a:xfrm>
            <a:off x="3346315" y="234544"/>
            <a:ext cx="46790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158C8C-C095-75F9-20C5-FE504CAA2BD8}"/>
              </a:ext>
            </a:extLst>
          </p:cNvPr>
          <p:cNvCxnSpPr/>
          <p:nvPr/>
        </p:nvCxnSpPr>
        <p:spPr>
          <a:xfrm>
            <a:off x="8025319" y="234544"/>
            <a:ext cx="0" cy="381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CBC23A-07B5-310F-8472-08E89636C032}"/>
              </a:ext>
            </a:extLst>
          </p:cNvPr>
          <p:cNvCxnSpPr/>
          <p:nvPr/>
        </p:nvCxnSpPr>
        <p:spPr>
          <a:xfrm flipH="1">
            <a:off x="7383294" y="4053840"/>
            <a:ext cx="6420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21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2D29-6E3B-4DB1-52FB-FDDC4B6477F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9D072FC-4418-C2BE-4C07-902DAC34F70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818C7A50-C2D7-A39B-ACC0-2CC36D35AF04}"/>
              </a:ext>
            </a:extLst>
          </p:cNvPr>
          <p:cNvSpPr txBox="1"/>
          <p:nvPr/>
        </p:nvSpPr>
        <p:spPr>
          <a:xfrm>
            <a:off x="2941217" y="566281"/>
            <a:ext cx="7613073" cy="1694438"/>
          </a:xfrm>
          <a:prstGeom prst="rect">
            <a:avLst/>
          </a:prstGeom>
          <a:noFill/>
        </p:spPr>
        <p:txBody>
          <a:bodyPr wrap="square" rtlCol="0">
            <a:spAutoFit/>
          </a:bodyPr>
          <a:lstStyle/>
          <a:p>
            <a:r>
              <a:rPr lang="en-US" sz="10411" dirty="0">
                <a:solidFill>
                  <a:srgbClr val="DCB689"/>
                </a:solidFill>
              </a:rPr>
              <a:t>THANK YOU</a:t>
            </a:r>
            <a:endParaRPr lang="en-IN" sz="10411" dirty="0">
              <a:solidFill>
                <a:srgbClr val="DCB689"/>
              </a:solidFill>
            </a:endParaRPr>
          </a:p>
        </p:txBody>
      </p:sp>
      <p:pic>
        <p:nvPicPr>
          <p:cNvPr id="1026" name="Picture 2" descr="Jimmy Fallon Thank You GIF by The Tonight Show Starring Jimmy Fallon">
            <a:extLst>
              <a:ext uri="{FF2B5EF4-FFF2-40B4-BE49-F238E27FC236}">
                <a16:creationId xmlns:a16="http://schemas.microsoft.com/office/drawing/2014/main" id="{CC0C7B07-D854-617C-D118-0DB5FBEF1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081" y="2617728"/>
            <a:ext cx="3810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17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40E3-B0CB-445B-8375-312E580C3A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622DA5-5A85-C3B0-C71A-B31CC6B4C0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A9325A71-C22B-E04B-B115-8F60501868C0}"/>
              </a:ext>
            </a:extLst>
          </p:cNvPr>
          <p:cNvSpPr txBox="1"/>
          <p:nvPr/>
        </p:nvSpPr>
        <p:spPr>
          <a:xfrm>
            <a:off x="4337345" y="2151727"/>
            <a:ext cx="3517310" cy="2554545"/>
          </a:xfrm>
          <a:prstGeom prst="rect">
            <a:avLst/>
          </a:prstGeom>
          <a:noFill/>
        </p:spPr>
        <p:txBody>
          <a:bodyPr wrap="none" rtlCol="0">
            <a:spAutoFit/>
          </a:bodyPr>
          <a:lstStyle/>
          <a:p>
            <a:pPr algn="ctr"/>
            <a:r>
              <a:rPr lang="en-IN" sz="4000" dirty="0">
                <a:solidFill>
                  <a:srgbClr val="DCB689"/>
                </a:solidFill>
                <a:latin typeface="Poppins ExtraBold" panose="00000900000000000000" pitchFamily="2" charset="0"/>
                <a:cs typeface="Poppins ExtraBold" panose="00000900000000000000" pitchFamily="2" charset="0"/>
              </a:rPr>
              <a:t>Speakers</a:t>
            </a:r>
            <a:br>
              <a:rPr lang="en-IN" sz="4000" dirty="0">
                <a:solidFill>
                  <a:srgbClr val="DCB689"/>
                </a:solidFill>
                <a:latin typeface="Poppins ExtraBold" panose="00000900000000000000" pitchFamily="2" charset="0"/>
                <a:cs typeface="Poppins ExtraBold" panose="00000900000000000000" pitchFamily="2" charset="0"/>
              </a:rPr>
            </a:br>
            <a:br>
              <a:rPr lang="en-IN" sz="4000" dirty="0">
                <a:solidFill>
                  <a:srgbClr val="DCB689"/>
                </a:solidFill>
                <a:latin typeface="Poppins ExtraBold" panose="00000900000000000000" pitchFamily="2" charset="0"/>
                <a:cs typeface="Poppins ExtraBold" panose="00000900000000000000" pitchFamily="2" charset="0"/>
              </a:rPr>
            </a:br>
            <a:r>
              <a:rPr lang="en-IN" sz="4000" dirty="0">
                <a:solidFill>
                  <a:srgbClr val="DCB689"/>
                </a:solidFill>
                <a:latin typeface="Poppins ExtraBold" panose="00000900000000000000" pitchFamily="2" charset="0"/>
                <a:cs typeface="Poppins ExtraBold" panose="00000900000000000000" pitchFamily="2" charset="0"/>
              </a:rPr>
              <a:t>Srivatsa S A</a:t>
            </a:r>
          </a:p>
          <a:p>
            <a:pPr algn="ctr"/>
            <a:r>
              <a:rPr lang="en-IN" sz="4000" dirty="0">
                <a:solidFill>
                  <a:srgbClr val="DCB689"/>
                </a:solidFill>
                <a:latin typeface="Poppins ExtraBold" panose="00000900000000000000" pitchFamily="2" charset="0"/>
                <a:cs typeface="Poppins ExtraBold" panose="00000900000000000000" pitchFamily="2" charset="0"/>
              </a:rPr>
              <a:t>Abhinav Kar</a:t>
            </a:r>
          </a:p>
        </p:txBody>
      </p:sp>
    </p:spTree>
    <p:extLst>
      <p:ext uri="{BB962C8B-B14F-4D97-AF65-F5344CB8AC3E}">
        <p14:creationId xmlns:p14="http://schemas.microsoft.com/office/powerpoint/2010/main" val="119916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507B-685D-5B70-E58C-C4EE09DF557B}"/>
              </a:ext>
            </a:extLst>
          </p:cNvPr>
          <p:cNvSpPr>
            <a:spLocks noGrp="1"/>
          </p:cNvSpPr>
          <p:nvPr>
            <p:ph type="title"/>
          </p:nvPr>
        </p:nvSpPr>
        <p:spPr/>
        <p:txBody>
          <a:bodyPr/>
          <a:lstStyle/>
          <a:p>
            <a:endParaRPr lang="en-IN"/>
          </a:p>
        </p:txBody>
      </p:sp>
      <p:pic>
        <p:nvPicPr>
          <p:cNvPr id="14" name="Content Placeholder 13">
            <a:extLst>
              <a:ext uri="{FF2B5EF4-FFF2-40B4-BE49-F238E27FC236}">
                <a16:creationId xmlns:a16="http://schemas.microsoft.com/office/drawing/2014/main" id="{80D4AD3C-DA77-97DD-0EDF-984058380D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8676" y="1825625"/>
            <a:ext cx="8074647" cy="4351338"/>
          </a:xfrm>
        </p:spPr>
      </p:pic>
      <p:pic>
        <p:nvPicPr>
          <p:cNvPr id="9" name="Picture 8">
            <a:extLst>
              <a:ext uri="{FF2B5EF4-FFF2-40B4-BE49-F238E27FC236}">
                <a16:creationId xmlns:a16="http://schemas.microsoft.com/office/drawing/2014/main" id="{6BE0216C-DE6E-843D-8C0C-A88A9174BB8A}"/>
              </a:ext>
            </a:extLst>
          </p:cNvPr>
          <p:cNvPicPr>
            <a:picLocks noChangeAspect="1"/>
          </p:cNvPicPr>
          <p:nvPr/>
        </p:nvPicPr>
        <p:blipFill>
          <a:blip r:embed="rId4"/>
          <a:stretch>
            <a:fillRect/>
          </a:stretch>
        </p:blipFill>
        <p:spPr>
          <a:xfrm>
            <a:off x="0" y="-140020"/>
            <a:ext cx="12192000" cy="6998019"/>
          </a:xfrm>
          <a:prstGeom prst="rect">
            <a:avLst/>
          </a:prstGeom>
        </p:spPr>
      </p:pic>
      <p:pic>
        <p:nvPicPr>
          <p:cNvPr id="10" name="Picture 4">
            <a:extLst>
              <a:ext uri="{FF2B5EF4-FFF2-40B4-BE49-F238E27FC236}">
                <a16:creationId xmlns:a16="http://schemas.microsoft.com/office/drawing/2014/main" id="{C8984C87-2CB4-219B-63A9-AB27C92D4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650" y="1418648"/>
            <a:ext cx="2800350" cy="4460875"/>
          </a:xfrm>
          <a:prstGeom prst="rect">
            <a:avLst/>
          </a:prstGeom>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E88703E-C5EE-1AF8-20AF-6E39CED0B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1964" y="1555810"/>
            <a:ext cx="6095999" cy="3285066"/>
          </a:xfrm>
          <a:prstGeom prst="rect">
            <a:avLst/>
          </a:prstGeom>
        </p:spPr>
      </p:pic>
      <p:sp>
        <p:nvSpPr>
          <p:cNvPr id="17" name="TextBox 16">
            <a:extLst>
              <a:ext uri="{FF2B5EF4-FFF2-40B4-BE49-F238E27FC236}">
                <a16:creationId xmlns:a16="http://schemas.microsoft.com/office/drawing/2014/main" id="{996F817C-8147-761C-63BD-556255F67FA2}"/>
              </a:ext>
            </a:extLst>
          </p:cNvPr>
          <p:cNvSpPr txBox="1"/>
          <p:nvPr/>
        </p:nvSpPr>
        <p:spPr>
          <a:xfrm>
            <a:off x="4174836" y="5576552"/>
            <a:ext cx="846339" cy="540276"/>
          </a:xfrm>
          <a:prstGeom prst="rect">
            <a:avLst/>
          </a:prstGeom>
          <a:noFill/>
        </p:spPr>
        <p:txBody>
          <a:bodyPr wrap="square" rtlCol="0">
            <a:spAutoFit/>
          </a:bodyPr>
          <a:lstStyle/>
          <a:p>
            <a:r>
              <a:rPr lang="en-US" sz="2911" dirty="0">
                <a:solidFill>
                  <a:srgbClr val="DCB689"/>
                </a:solidFill>
              </a:rPr>
              <a:t>LED</a:t>
            </a:r>
            <a:endParaRPr lang="en-IN" sz="2911" dirty="0">
              <a:solidFill>
                <a:srgbClr val="DCB689"/>
              </a:solidFill>
            </a:endParaRPr>
          </a:p>
        </p:txBody>
      </p:sp>
      <p:sp>
        <p:nvSpPr>
          <p:cNvPr id="18" name="TextBox 17">
            <a:extLst>
              <a:ext uri="{FF2B5EF4-FFF2-40B4-BE49-F238E27FC236}">
                <a16:creationId xmlns:a16="http://schemas.microsoft.com/office/drawing/2014/main" id="{1C880161-FB77-212E-313C-F319777558F6}"/>
              </a:ext>
            </a:extLst>
          </p:cNvPr>
          <p:cNvSpPr txBox="1"/>
          <p:nvPr/>
        </p:nvSpPr>
        <p:spPr>
          <a:xfrm>
            <a:off x="7407564" y="5171774"/>
            <a:ext cx="2064326" cy="540276"/>
          </a:xfrm>
          <a:prstGeom prst="rect">
            <a:avLst/>
          </a:prstGeom>
          <a:noFill/>
        </p:spPr>
        <p:txBody>
          <a:bodyPr wrap="square" rtlCol="0">
            <a:spAutoFit/>
          </a:bodyPr>
          <a:lstStyle/>
          <a:p>
            <a:r>
              <a:rPr lang="en-US" sz="2911" dirty="0">
                <a:solidFill>
                  <a:srgbClr val="DCB689"/>
                </a:solidFill>
              </a:rPr>
              <a:t>Photodiode</a:t>
            </a:r>
            <a:endParaRPr lang="en-IN" sz="2911" dirty="0">
              <a:solidFill>
                <a:srgbClr val="DCB689"/>
              </a:solidFill>
            </a:endParaRPr>
          </a:p>
        </p:txBody>
      </p:sp>
      <p:sp>
        <p:nvSpPr>
          <p:cNvPr id="19" name="TextBox 18">
            <a:extLst>
              <a:ext uri="{FF2B5EF4-FFF2-40B4-BE49-F238E27FC236}">
                <a16:creationId xmlns:a16="http://schemas.microsoft.com/office/drawing/2014/main" id="{52B4826B-8F0A-93E0-4514-60B37F0AD04E}"/>
              </a:ext>
            </a:extLst>
          </p:cNvPr>
          <p:cNvSpPr txBox="1"/>
          <p:nvPr/>
        </p:nvSpPr>
        <p:spPr>
          <a:xfrm>
            <a:off x="840282" y="2710919"/>
            <a:ext cx="2337833" cy="1884106"/>
          </a:xfrm>
          <a:prstGeom prst="rect">
            <a:avLst/>
          </a:prstGeom>
          <a:noFill/>
        </p:spPr>
        <p:txBody>
          <a:bodyPr wrap="square" rtlCol="0">
            <a:spAutoFit/>
          </a:bodyPr>
          <a:lstStyle/>
          <a:p>
            <a:r>
              <a:rPr lang="en-US" sz="2911" dirty="0">
                <a:solidFill>
                  <a:srgbClr val="DCB689"/>
                </a:solidFill>
                <a:latin typeface="Poppins ExtraBold" panose="00000900000000000000" pitchFamily="2" charset="0"/>
                <a:cs typeface="Poppins ExtraBold" panose="00000900000000000000" pitchFamily="2" charset="0"/>
              </a:rPr>
              <a:t>Love Story</a:t>
            </a:r>
          </a:p>
          <a:p>
            <a:r>
              <a:rPr lang="en-US" sz="2911" dirty="0">
                <a:solidFill>
                  <a:srgbClr val="DCB689"/>
                </a:solidFill>
                <a:latin typeface="Poppins ExtraBold" panose="00000900000000000000" pitchFamily="2" charset="0"/>
                <a:cs typeface="Poppins ExtraBold" panose="00000900000000000000" pitchFamily="2" charset="0"/>
              </a:rPr>
              <a:t> of </a:t>
            </a:r>
          </a:p>
          <a:p>
            <a:r>
              <a:rPr lang="en-US" sz="2911" dirty="0">
                <a:solidFill>
                  <a:srgbClr val="DCB689"/>
                </a:solidFill>
                <a:latin typeface="Poppins ExtraBold" panose="00000900000000000000" pitchFamily="2" charset="0"/>
                <a:cs typeface="Poppins ExtraBold" panose="00000900000000000000" pitchFamily="2" charset="0"/>
              </a:rPr>
              <a:t>OPTO-Couple</a:t>
            </a:r>
            <a:endParaRPr lang="en-IN" sz="2911" dirty="0">
              <a:solidFill>
                <a:srgbClr val="DCB689"/>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83297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3078760" y="1140903"/>
            <a:ext cx="5905849" cy="707886"/>
          </a:xfrm>
          <a:prstGeom prst="rect">
            <a:avLst/>
          </a:prstGeom>
          <a:noFill/>
        </p:spPr>
        <p:txBody>
          <a:bodyPr wrap="square" rtlCol="0">
            <a:spAutoFit/>
          </a:bodyPr>
          <a:lstStyle/>
          <a:p>
            <a:pPr algn="ctr"/>
            <a:r>
              <a:rPr lang="en-US" sz="4000" dirty="0">
                <a:solidFill>
                  <a:srgbClr val="DCB689"/>
                </a:solidFill>
                <a:latin typeface="Poppins ExtraBold" pitchFamily="2" charset="0"/>
                <a:cs typeface="Poppins ExtraBold" pitchFamily="2" charset="0"/>
              </a:rPr>
              <a:t>EM SPECTRUM</a:t>
            </a:r>
            <a:endParaRPr lang="en-IN" sz="4000" dirty="0">
              <a:solidFill>
                <a:srgbClr val="DCB689"/>
              </a:solidFill>
              <a:latin typeface="Poppins ExtraBold" pitchFamily="2" charset="0"/>
              <a:cs typeface="Poppins ExtraBold" pitchFamily="2" charset="0"/>
            </a:endParaRPr>
          </a:p>
        </p:txBody>
      </p:sp>
      <p:pic>
        <p:nvPicPr>
          <p:cNvPr id="4098" name="Picture 2" descr="MIRA :: Field Trips to the Star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838" y="2013358"/>
            <a:ext cx="8288323" cy="37292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93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2298583" y="2189527"/>
            <a:ext cx="5905849" cy="1569660"/>
          </a:xfrm>
          <a:prstGeom prst="rect">
            <a:avLst/>
          </a:prstGeom>
          <a:noFill/>
        </p:spPr>
        <p:txBody>
          <a:bodyPr wrap="square" rtlCol="0">
            <a:spAutoFit/>
          </a:bodyPr>
          <a:lstStyle/>
          <a:p>
            <a:pPr marL="342900" indent="-342900">
              <a:buFont typeface="Arial" pitchFamily="34" charset="0"/>
              <a:buChar char="•"/>
            </a:pPr>
            <a:r>
              <a:rPr lang="en-IN" sz="2400" dirty="0">
                <a:solidFill>
                  <a:srgbClr val="DCB689"/>
                </a:solidFill>
              </a:rPr>
              <a:t>Near IR region</a:t>
            </a:r>
          </a:p>
          <a:p>
            <a:pPr marL="342900" indent="-342900">
              <a:buFont typeface="Arial" pitchFamily="34" charset="0"/>
              <a:buChar char="•"/>
            </a:pPr>
            <a:r>
              <a:rPr lang="en-IN" sz="2400" dirty="0">
                <a:solidFill>
                  <a:srgbClr val="DCB689"/>
                </a:solidFill>
              </a:rPr>
              <a:t>Mid IR region</a:t>
            </a:r>
          </a:p>
          <a:p>
            <a:pPr marL="342900" indent="-342900">
              <a:buFont typeface="Arial" pitchFamily="34" charset="0"/>
              <a:buChar char="•"/>
            </a:pPr>
            <a:r>
              <a:rPr lang="en-IN" sz="2400" dirty="0">
                <a:solidFill>
                  <a:srgbClr val="DCB689"/>
                </a:solidFill>
              </a:rPr>
              <a:t>Far IR region</a:t>
            </a:r>
          </a:p>
          <a:p>
            <a:pPr marL="342900" indent="-342900" algn="ctr">
              <a:buFont typeface="Arial" pitchFamily="34" charset="0"/>
              <a:buChar char="•"/>
            </a:pPr>
            <a:endParaRPr lang="en-IN" sz="2400" dirty="0">
              <a:solidFill>
                <a:srgbClr val="DCB689"/>
              </a:solidFill>
              <a:latin typeface="Poppins ExtraBold" pitchFamily="2" charset="0"/>
              <a:cs typeface="Poppins ExtraBold" pitchFamily="2" charset="0"/>
            </a:endParaRPr>
          </a:p>
        </p:txBody>
      </p:sp>
      <p:sp>
        <p:nvSpPr>
          <p:cNvPr id="9" name="TextBox 8"/>
          <p:cNvSpPr txBox="1"/>
          <p:nvPr/>
        </p:nvSpPr>
        <p:spPr>
          <a:xfrm>
            <a:off x="2987879" y="1377193"/>
            <a:ext cx="5905849" cy="646331"/>
          </a:xfrm>
          <a:prstGeom prst="rect">
            <a:avLst/>
          </a:prstGeom>
          <a:noFill/>
        </p:spPr>
        <p:txBody>
          <a:bodyPr wrap="square" rtlCol="0">
            <a:spAutoFit/>
          </a:bodyPr>
          <a:lstStyle/>
          <a:p>
            <a:pPr algn="ctr"/>
            <a:r>
              <a:rPr lang="en-US" sz="3600" dirty="0">
                <a:solidFill>
                  <a:srgbClr val="DCB689"/>
                </a:solidFill>
                <a:latin typeface="Poppins ExtraBold" pitchFamily="2" charset="0"/>
                <a:cs typeface="Poppins ExtraBold" pitchFamily="2" charset="0"/>
              </a:rPr>
              <a:t>IR REGION SPLITUP</a:t>
            </a:r>
            <a:endParaRPr lang="en-IN" sz="3600" dirty="0">
              <a:solidFill>
                <a:srgbClr val="DCB689"/>
              </a:solidFill>
              <a:latin typeface="Poppins ExtraBold" pitchFamily="2" charset="0"/>
              <a:cs typeface="Poppins ExtraBold" pitchFamily="2" charset="0"/>
            </a:endParaRPr>
          </a:p>
        </p:txBody>
      </p:sp>
      <p:pic>
        <p:nvPicPr>
          <p:cNvPr id="10" name="Picture 2" descr="Scope of FT IR Spectroscopic applications in Near and Far IR Regions">
            <a:extLst>
              <a:ext uri="{FF2B5EF4-FFF2-40B4-BE49-F238E27FC236}">
                <a16:creationId xmlns:a16="http://schemas.microsoft.com/office/drawing/2014/main" id="{2FD43221-0DD3-B060-246C-1500D7448E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9504" y="2189527"/>
            <a:ext cx="5804314" cy="343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4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646331"/>
          </a:xfrm>
          <a:prstGeom prst="rect">
            <a:avLst/>
          </a:prstGeom>
          <a:noFill/>
        </p:spPr>
        <p:txBody>
          <a:bodyPr wrap="square" rtlCol="0">
            <a:spAutoFit/>
          </a:bodyPr>
          <a:lstStyle/>
          <a:p>
            <a:pPr algn="ctr"/>
            <a:r>
              <a:rPr lang="en-US" sz="3600" dirty="0">
                <a:solidFill>
                  <a:srgbClr val="DCB689"/>
                </a:solidFill>
                <a:latin typeface="Poppins ExtraBold" pitchFamily="2" charset="0"/>
                <a:cs typeface="Poppins ExtraBold" pitchFamily="2" charset="0"/>
              </a:rPr>
              <a:t>PARTS OF THE IR LED</a:t>
            </a:r>
            <a:endParaRPr lang="en-IN" sz="3600" dirty="0">
              <a:solidFill>
                <a:srgbClr val="DCB689"/>
              </a:solidFill>
              <a:latin typeface="Poppins ExtraBold" pitchFamily="2" charset="0"/>
              <a:cs typeface="Poppins ExtraBold" pitchFamily="2" charset="0"/>
            </a:endParaRPr>
          </a:p>
        </p:txBody>
      </p:sp>
      <p:pic>
        <p:nvPicPr>
          <p:cNvPr id="8" name="Picture 2" descr="LED Polarity - Blog">
            <a:extLst>
              <a:ext uri="{FF2B5EF4-FFF2-40B4-BE49-F238E27FC236}">
                <a16:creationId xmlns:a16="http://schemas.microsoft.com/office/drawing/2014/main" id="{C6B647C8-725E-F062-FA9D-94CC11F37A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901" y="1880665"/>
            <a:ext cx="4308145" cy="430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60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8A9F-1F42-16DA-CD1E-30F4D1FB06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B14E6B-43DD-7AF0-885C-301A8CA6F7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2052" name="Picture 4" descr="Introduction to Photodiode - projectiot123 Technology Information Website  worldwide">
            <a:extLst>
              <a:ext uri="{FF2B5EF4-FFF2-40B4-BE49-F238E27FC236}">
                <a16:creationId xmlns:a16="http://schemas.microsoft.com/office/drawing/2014/main" id="{69245C1E-CE4B-1697-973F-3ACA67902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962" y="2315894"/>
            <a:ext cx="436245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002770-AF18-62B5-F1EE-E31CB1076C09}"/>
              </a:ext>
            </a:extLst>
          </p:cNvPr>
          <p:cNvSpPr txBox="1"/>
          <p:nvPr/>
        </p:nvSpPr>
        <p:spPr>
          <a:xfrm>
            <a:off x="3306351" y="1370281"/>
            <a:ext cx="6203166" cy="584775"/>
          </a:xfrm>
          <a:prstGeom prst="rect">
            <a:avLst/>
          </a:prstGeom>
          <a:noFill/>
        </p:spPr>
        <p:txBody>
          <a:bodyPr wrap="square" rtlCol="0">
            <a:spAutoFit/>
          </a:bodyPr>
          <a:lstStyle/>
          <a:p>
            <a:r>
              <a:rPr lang="en-IN" sz="3200" dirty="0">
                <a:solidFill>
                  <a:srgbClr val="DCB689"/>
                </a:solidFill>
                <a:latin typeface="Poppins ExtraBold" panose="00000900000000000000" pitchFamily="2" charset="0"/>
                <a:cs typeface="Poppins ExtraBold" panose="00000900000000000000" pitchFamily="2" charset="0"/>
              </a:rPr>
              <a:t>PARTS OF THE PHOTODIODE</a:t>
            </a:r>
          </a:p>
        </p:txBody>
      </p:sp>
      <p:sp>
        <p:nvSpPr>
          <p:cNvPr id="3" name="TextBox 2">
            <a:extLst>
              <a:ext uri="{FF2B5EF4-FFF2-40B4-BE49-F238E27FC236}">
                <a16:creationId xmlns:a16="http://schemas.microsoft.com/office/drawing/2014/main" id="{1380834A-E49D-5D47-0B3E-BFD3276FBE5D}"/>
              </a:ext>
            </a:extLst>
          </p:cNvPr>
          <p:cNvSpPr txBox="1"/>
          <p:nvPr/>
        </p:nvSpPr>
        <p:spPr>
          <a:xfrm>
            <a:off x="838200" y="2908570"/>
            <a:ext cx="4958409" cy="646331"/>
          </a:xfrm>
          <a:prstGeom prst="rect">
            <a:avLst/>
          </a:prstGeom>
          <a:noFill/>
        </p:spPr>
        <p:txBody>
          <a:bodyPr wrap="none" rtlCol="0">
            <a:spAutoFit/>
          </a:bodyPr>
          <a:lstStyle/>
          <a:p>
            <a:r>
              <a:rPr lang="en-IN" dirty="0">
                <a:solidFill>
                  <a:srgbClr val="DCB689"/>
                </a:solidFill>
                <a:latin typeface="Poppins" panose="00000500000000000000" pitchFamily="2" charset="0"/>
                <a:cs typeface="Poppins" panose="00000500000000000000" pitchFamily="2" charset="0"/>
              </a:rPr>
              <a:t>The shorter end of the photo-diode is the </a:t>
            </a:r>
          </a:p>
          <a:p>
            <a:r>
              <a:rPr lang="en-IN" dirty="0">
                <a:solidFill>
                  <a:srgbClr val="DCB689"/>
                </a:solidFill>
                <a:latin typeface="Poppins" panose="00000500000000000000" pitchFamily="2" charset="0"/>
                <a:cs typeface="Poppins" panose="00000500000000000000" pitchFamily="2" charset="0"/>
              </a:rPr>
              <a:t>cathode and the longer end is anode.</a:t>
            </a:r>
          </a:p>
        </p:txBody>
      </p:sp>
    </p:spTree>
    <p:extLst>
      <p:ext uri="{BB962C8B-B14F-4D97-AF65-F5344CB8AC3E}">
        <p14:creationId xmlns:p14="http://schemas.microsoft.com/office/powerpoint/2010/main" val="2464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E9B1-DF40-1E5B-D5C3-CEAEA593818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3CF604-931D-B5D0-F205-D00786D7D4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CD3F2747-CC0C-D806-C4B1-6CA38C757F2A}"/>
              </a:ext>
            </a:extLst>
          </p:cNvPr>
          <p:cNvSpPr txBox="1"/>
          <p:nvPr/>
        </p:nvSpPr>
        <p:spPr>
          <a:xfrm>
            <a:off x="2839339" y="1398300"/>
            <a:ext cx="6513322" cy="584775"/>
          </a:xfrm>
          <a:prstGeom prst="rect">
            <a:avLst/>
          </a:prstGeom>
          <a:noFill/>
        </p:spPr>
        <p:txBody>
          <a:bodyPr wrap="none" rtlCol="0">
            <a:spAutoFit/>
          </a:bodyPr>
          <a:lstStyle/>
          <a:p>
            <a:r>
              <a:rPr lang="en-IN" sz="3200" dirty="0">
                <a:solidFill>
                  <a:srgbClr val="DCB689"/>
                </a:solidFill>
                <a:latin typeface="Poppins ExtraBold" panose="00000900000000000000" pitchFamily="2" charset="0"/>
                <a:cs typeface="Poppins ExtraBold" panose="00000900000000000000" pitchFamily="2" charset="0"/>
              </a:rPr>
              <a:t>Why is the photodiode black ?</a:t>
            </a:r>
          </a:p>
        </p:txBody>
      </p:sp>
      <p:pic>
        <p:nvPicPr>
          <p:cNvPr id="11" name="Picture 10">
            <a:extLst>
              <a:ext uri="{FF2B5EF4-FFF2-40B4-BE49-F238E27FC236}">
                <a16:creationId xmlns:a16="http://schemas.microsoft.com/office/drawing/2014/main" id="{910CD12E-3C10-2475-002A-A20F08717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070" y="2055813"/>
            <a:ext cx="2399215" cy="3787300"/>
          </a:xfrm>
          <a:prstGeom prst="rect">
            <a:avLst/>
          </a:prstGeom>
        </p:spPr>
      </p:pic>
    </p:spTree>
    <p:extLst>
      <p:ext uri="{BB962C8B-B14F-4D97-AF65-F5344CB8AC3E}">
        <p14:creationId xmlns:p14="http://schemas.microsoft.com/office/powerpoint/2010/main" val="408096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E157-9338-B863-EDF2-8986F03B45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4B77893-E790-0949-37D4-D5DAE50191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52251B-F54F-AC01-D448-30CD65D995E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3078760" y="1140903"/>
            <a:ext cx="5905849" cy="646331"/>
          </a:xfrm>
          <a:prstGeom prst="rect">
            <a:avLst/>
          </a:prstGeom>
          <a:noFill/>
        </p:spPr>
        <p:txBody>
          <a:bodyPr wrap="square" rtlCol="0">
            <a:spAutoFit/>
          </a:bodyPr>
          <a:lstStyle/>
          <a:p>
            <a:pPr algn="ctr"/>
            <a:r>
              <a:rPr lang="en-IN" sz="3600" dirty="0">
                <a:solidFill>
                  <a:srgbClr val="DCB689"/>
                </a:solidFill>
                <a:latin typeface="Poppins ExtraBold" pitchFamily="2" charset="0"/>
                <a:cs typeface="Poppins ExtraBold" pitchFamily="2" charset="0"/>
              </a:rPr>
              <a:t>Theory of IR Sensor</a:t>
            </a:r>
          </a:p>
        </p:txBody>
      </p:sp>
      <p:pic>
        <p:nvPicPr>
          <p:cNvPr id="8" name="Picture 2" descr="IR sensor Working Principle and Applications | Robu.in">
            <a:extLst>
              <a:ext uri="{FF2B5EF4-FFF2-40B4-BE49-F238E27FC236}">
                <a16:creationId xmlns:a16="http://schemas.microsoft.com/office/drawing/2014/main" id="{82C626C9-E4B7-0B4F-2656-B15596CB3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1" r="1" b="1"/>
          <a:stretch/>
        </p:blipFill>
        <p:spPr bwMode="auto">
          <a:xfrm>
            <a:off x="1017417" y="2199414"/>
            <a:ext cx="5962223" cy="34993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407479" y="2768367"/>
            <a:ext cx="3481431" cy="1200329"/>
          </a:xfrm>
          <a:prstGeom prst="rect">
            <a:avLst/>
          </a:prstGeom>
          <a:noFill/>
        </p:spPr>
        <p:txBody>
          <a:bodyPr wrap="square" rtlCol="0">
            <a:spAutoFit/>
          </a:bodyPr>
          <a:lstStyle/>
          <a:p>
            <a:pPr marL="285750" indent="-285750">
              <a:buFont typeface="Arial" pitchFamily="34" charset="0"/>
              <a:buChar char="•"/>
            </a:pPr>
            <a:r>
              <a:rPr lang="en-IN" dirty="0">
                <a:solidFill>
                  <a:srgbClr val="DCB689"/>
                </a:solidFill>
              </a:rPr>
              <a:t>How the receiver receives the response the light and how transmission works ?</a:t>
            </a:r>
          </a:p>
          <a:p>
            <a:endParaRPr lang="en-IN" dirty="0">
              <a:solidFill>
                <a:srgbClr val="DCB689"/>
              </a:solidFill>
            </a:endParaRPr>
          </a:p>
        </p:txBody>
      </p:sp>
    </p:spTree>
    <p:extLst>
      <p:ext uri="{BB962C8B-B14F-4D97-AF65-F5344CB8AC3E}">
        <p14:creationId xmlns:p14="http://schemas.microsoft.com/office/powerpoint/2010/main" val="37394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660</Words>
  <Application>Microsoft Office PowerPoint</Application>
  <PresentationFormat>Widescreen</PresentationFormat>
  <Paragraphs>116</Paragraphs>
  <Slides>28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Poppins</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Interesting projects </vt:lpstr>
      <vt:lpstr>drawbacks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Srivatsa S A</dc:creator>
  <cp:lastModifiedBy>Srivatsa S A</cp:lastModifiedBy>
  <cp:revision>37</cp:revision>
  <dcterms:created xsi:type="dcterms:W3CDTF">2022-09-29T07:40:48Z</dcterms:created>
  <dcterms:modified xsi:type="dcterms:W3CDTF">2022-09-30T19:08:26Z</dcterms:modified>
</cp:coreProperties>
</file>